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472" r:id="rId3"/>
    <p:sldId id="473" r:id="rId4"/>
    <p:sldId id="484" r:id="rId5"/>
    <p:sldId id="488" r:id="rId6"/>
    <p:sldId id="526" r:id="rId7"/>
    <p:sldId id="532" r:id="rId8"/>
    <p:sldId id="527" r:id="rId9"/>
    <p:sldId id="534" r:id="rId10"/>
    <p:sldId id="552" r:id="rId11"/>
    <p:sldId id="553" r:id="rId12"/>
    <p:sldId id="431" r:id="rId13"/>
    <p:sldId id="434" r:id="rId14"/>
    <p:sldId id="430" r:id="rId15"/>
    <p:sldId id="543" r:id="rId16"/>
    <p:sldId id="437" r:id="rId17"/>
    <p:sldId id="438" r:id="rId18"/>
    <p:sldId id="439" r:id="rId19"/>
    <p:sldId id="440" r:id="rId20"/>
    <p:sldId id="441" r:id="rId21"/>
    <p:sldId id="544" r:id="rId22"/>
    <p:sldId id="491" r:id="rId23"/>
    <p:sldId id="492" r:id="rId24"/>
    <p:sldId id="448" r:id="rId25"/>
    <p:sldId id="442" r:id="rId26"/>
    <p:sldId id="545" r:id="rId27"/>
    <p:sldId id="445" r:id="rId28"/>
    <p:sldId id="446" r:id="rId29"/>
    <p:sldId id="449" r:id="rId30"/>
    <p:sldId id="450" r:id="rId31"/>
    <p:sldId id="546" r:id="rId32"/>
    <p:sldId id="451" r:id="rId33"/>
    <p:sldId id="453" r:id="rId34"/>
    <p:sldId id="547" r:id="rId35"/>
    <p:sldId id="454" r:id="rId36"/>
    <p:sldId id="495" r:id="rId37"/>
    <p:sldId id="542" r:id="rId38"/>
    <p:sldId id="455" r:id="rId39"/>
    <p:sldId id="456" r:id="rId40"/>
    <p:sldId id="457" r:id="rId41"/>
    <p:sldId id="494" r:id="rId42"/>
    <p:sldId id="493" r:id="rId43"/>
    <p:sldId id="541" r:id="rId44"/>
    <p:sldId id="549" r:id="rId45"/>
    <p:sldId id="550" r:id="rId46"/>
    <p:sldId id="536" r:id="rId47"/>
    <p:sldId id="539" r:id="rId48"/>
    <p:sldId id="540" r:id="rId49"/>
    <p:sldId id="548" r:id="rId50"/>
    <p:sldId id="551" r:id="rId51"/>
    <p:sldId id="328"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543" autoAdjust="0"/>
    <p:restoredTop sz="86858" autoAdjust="0"/>
  </p:normalViewPr>
  <p:slideViewPr>
    <p:cSldViewPr>
      <p:cViewPr varScale="1">
        <p:scale>
          <a:sx n="74" d="100"/>
          <a:sy n="74" d="100"/>
        </p:scale>
        <p:origin x="1435" y="4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48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7-02-02T00:27:33.392"/>
    </inkml:context>
    <inkml:brush xml:id="br0">
      <inkml:brushProperty name="width" value="0.035" units="cm"/>
      <inkml:brushProperty name="height" value="0.035" units="cm"/>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2-02T00:27:41.846"/>
    </inkml:context>
    <inkml:brush xml:id="br0">
      <inkml:brushProperty name="width" value="0.035" units="cm"/>
      <inkml:brushProperty name="height" value="0.035" units="cm"/>
      <inkml:brushProperty name="fitToCurve" value="1"/>
    </inkml:brush>
  </inkml:definitions>
  <inkml:trace contextRef="#ctx0" brushRef="#br0">674-603 47 0,'-132'0'9'16,"76"0"-9"-16,6 0 0 0,9 0-23 16,3 4 9-16,35-4 4 15,-1 4 1-15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2-02T00:30:08.616"/>
    </inkml:context>
    <inkml:brush xml:id="br0">
      <inkml:brushProperty name="width" value="0.035" units="cm"/>
      <inkml:brushProperty name="height" value="0.035" units="cm"/>
      <inkml:brushProperty name="fitToCurve" value="1"/>
    </inkml:brush>
  </inkml:definitions>
  <inkml:trace contextRef="#ctx0" brushRef="#br0">23 64 36 0,'-4'0'0'0,"-3"0"-17"16,5 0 1-16,-4 0 16 15,2 0 22-15,4 0-13 16,0 0-9-16,0 0 1 15,0 0 3-15,0 0 12 16,0 0-5-16,0 0 13 16,0 0 0-16,0 0-8 0,4 0 6 15,-4 0 7-15,0 0 9 16,0 0-7-16,6 0-13 16,8 0-13-16,17-11 12 15,14 0 2-15,10-3-13 16,15 1 2-16,6 5-6 15,-5 1-2-15,-3 7 0 16,-18 0-13-16,-10 0-14 16,-17 0 4-16,-13 0 8 15,-5 0 11-15,-5 0 1 16,0 0 3-16,0 0 24 16,-5 1 1-16,-11-1-25 15,-6 1-2-15,-2 4-15 16,6-5-16-16,9 4-19 15,4-4-46-15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2-02T00:29:43.517"/>
    </inkml:context>
    <inkml:brush xml:id="br0">
      <inkml:brushProperty name="width" value="0.035" units="cm"/>
      <inkml:brushProperty name="height" value="0.035" units="cm"/>
      <inkml:brushProperty name="fitToCurve" value="1"/>
    </inkml:brush>
  </inkml:definitions>
  <inkml:trace contextRef="#ctx0" brushRef="#br0">938 213 29 0,'-13'-4'27'0,"0"2"-12"15,5 1-15-15,0-2-1 16,2 0-3-16,6 0-11 16</inkml:trace>
  <inkml:trace contextRef="#ctx0" brushRef="#br0" timeOffset="3749.4">909-54 15 0,'-3'0'25'0,"1"0"-20"15,-2 0-5-15,0 0 2 16,-2 0 1-16,-1 0-3 16,4 0 2-16,-5 0-2 15,7 0 4-15,-1 0 4 16,2 0-2-16,-1 0-5 15,-3 0-1-15,-2 0-5 16,2 0-7-16,1 0-9 16</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7-02-02T00:27:33.392"/>
    </inkml:context>
    <inkml:brush xml:id="br0">
      <inkml:brushProperty name="width" value="0.035" units="cm"/>
      <inkml:brushProperty name="height" value="0.035" units="cm"/>
      <inkml:brushProperty name="fitToCurve" value="1"/>
    </inkml:brush>
  </inkml:definitions>
  <inkml:trace contextRef="#ctx0" brushRef="#br0">0 0 0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2-02T00:27:41.846"/>
    </inkml:context>
    <inkml:brush xml:id="br0">
      <inkml:brushProperty name="width" value="0.035" units="cm"/>
      <inkml:brushProperty name="height" value="0.035" units="cm"/>
      <inkml:brushProperty name="fitToCurve" value="1"/>
    </inkml:brush>
  </inkml:definitions>
  <inkml:trace contextRef="#ctx0" brushRef="#br0">674-603 47 0,'-132'0'9'16,"76"0"-9"-16,6 0 0 0,9 0-23 16,3 4 9-16,35-4 4 15,-1 4 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CF8649B2-0CD9-49A6-B0D4-62BF955489EB}" type="datetimeFigureOut">
              <a:rPr lang="en-US" altLang="en-US"/>
              <a:pPr>
                <a:defRPr/>
              </a:pPr>
              <a:t>2/12/2020</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DDFB4407-B4DB-48F3-BCB3-70B2057A1935}" type="slidenum">
              <a:rPr lang="en-US" altLang="en-US"/>
              <a:pPr>
                <a:defRPr/>
              </a:pPr>
              <a:t>‹#›</a:t>
            </a:fld>
            <a:endParaRPr lang="en-US" altLang="en-US"/>
          </a:p>
        </p:txBody>
      </p:sp>
    </p:spTree>
    <p:extLst>
      <p:ext uri="{BB962C8B-B14F-4D97-AF65-F5344CB8AC3E}">
        <p14:creationId xmlns:p14="http://schemas.microsoft.com/office/powerpoint/2010/main" val="875038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DFB4407-B4DB-48F3-BCB3-70B2057A1935}" type="slidenum">
              <a:rPr lang="en-US" altLang="en-US" smtClean="0"/>
              <a:pPr>
                <a:defRPr/>
              </a:pPr>
              <a:t>47</a:t>
            </a:fld>
            <a:endParaRPr lang="en-US" altLang="en-US"/>
          </a:p>
        </p:txBody>
      </p:sp>
    </p:spTree>
    <p:extLst>
      <p:ext uri="{BB962C8B-B14F-4D97-AF65-F5344CB8AC3E}">
        <p14:creationId xmlns:p14="http://schemas.microsoft.com/office/powerpoint/2010/main" val="1682624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DFB4407-B4DB-48F3-BCB3-70B2057A1935}" type="slidenum">
              <a:rPr lang="en-US" altLang="en-US" smtClean="0"/>
              <a:pPr>
                <a:defRPr/>
              </a:pPr>
              <a:t>48</a:t>
            </a:fld>
            <a:endParaRPr lang="en-US" altLang="en-US"/>
          </a:p>
        </p:txBody>
      </p:sp>
    </p:spTree>
    <p:extLst>
      <p:ext uri="{BB962C8B-B14F-4D97-AF65-F5344CB8AC3E}">
        <p14:creationId xmlns:p14="http://schemas.microsoft.com/office/powerpoint/2010/main" val="57163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565C1B8-C31B-45B1-89A4-3670ABA1EDAC}" type="datetime1">
              <a:rPr lang="en-US" altLang="en-US" smtClean="0"/>
              <a:t>2/12/2020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a:defRPr/>
            </a:pPr>
            <a:fld id="{E16F26AE-3A03-44C2-ADF3-5C904C8CB187}" type="slidenum">
              <a:rPr lang="en-US" altLang="en-US" smtClean="0"/>
              <a:pPr>
                <a:defRPr/>
              </a:pPr>
              <a:t>‹#›</a:t>
            </a:fld>
            <a:endParaRPr lang="en-US" altLang="en-US"/>
          </a:p>
        </p:txBody>
      </p:sp>
    </p:spTree>
    <p:extLst>
      <p:ext uri="{BB962C8B-B14F-4D97-AF65-F5344CB8AC3E}">
        <p14:creationId xmlns:p14="http://schemas.microsoft.com/office/powerpoint/2010/main" val="198563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0B3C763-9EE0-46DB-B0FC-D7F1B74E2177}" type="datetime1">
              <a:rPr lang="en-US" altLang="en-US" smtClean="0"/>
              <a:t>2/12/2020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DF16B8C-657C-4696-ABF4-9D5204E46025}" type="slidenum">
              <a:rPr lang="en-US" altLang="en-US"/>
              <a:pPr>
                <a:defRPr/>
              </a:pPr>
              <a:t>‹#›</a:t>
            </a:fld>
            <a:endParaRPr lang="en-US" altLang="en-US"/>
          </a:p>
        </p:txBody>
      </p:sp>
    </p:spTree>
    <p:extLst>
      <p:ext uri="{BB962C8B-B14F-4D97-AF65-F5344CB8AC3E}">
        <p14:creationId xmlns:p14="http://schemas.microsoft.com/office/powerpoint/2010/main" val="336980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38E8C1-6A88-4404-9D3A-0D8F8CB2628B}" type="datetime1">
              <a:rPr lang="en-US" altLang="en-US" smtClean="0"/>
              <a:t>2/12/2020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A23E0D44-5885-482B-A951-FB04CB57D819}" type="slidenum">
              <a:rPr lang="en-US" altLang="en-US"/>
              <a:pPr>
                <a:defRPr/>
              </a:pPr>
              <a:t>‹#›</a:t>
            </a:fld>
            <a:endParaRPr lang="en-US" altLang="en-US"/>
          </a:p>
        </p:txBody>
      </p:sp>
    </p:spTree>
    <p:extLst>
      <p:ext uri="{BB962C8B-B14F-4D97-AF65-F5344CB8AC3E}">
        <p14:creationId xmlns:p14="http://schemas.microsoft.com/office/powerpoint/2010/main" val="1138314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defRPr sz="2800"/>
            </a:lvl1pPr>
          </a:lstStyle>
          <a:p>
            <a:r>
              <a:rPr lang="en-US"/>
              <a:t>Click to edit Master title style</a:t>
            </a:r>
          </a:p>
        </p:txBody>
      </p:sp>
      <p:sp>
        <p:nvSpPr>
          <p:cNvPr id="3" name="Content Placeholder 2"/>
          <p:cNvSpPr>
            <a:spLocks noGrp="1"/>
          </p:cNvSpPr>
          <p:nvPr>
            <p:ph idx="1"/>
          </p:nvPr>
        </p:nvSpPr>
        <p:spPr>
          <a:xfrm>
            <a:off x="457200" y="1295400"/>
            <a:ext cx="8229600" cy="4830763"/>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37184F63-460C-443B-9FDE-021D6DF1CCCF}" type="datetime1">
              <a:rPr lang="en-US" altLang="en-US" smtClean="0"/>
              <a:t>2/12/2020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9695C8B4-01A2-485F-8B64-4640E234E3BB}" type="slidenum">
              <a:rPr lang="en-US" altLang="en-US"/>
              <a:pPr>
                <a:defRPr/>
              </a:pPr>
              <a:t>‹#›</a:t>
            </a:fld>
            <a:endParaRPr lang="en-US" altLang="en-US"/>
          </a:p>
        </p:txBody>
      </p:sp>
    </p:spTree>
    <p:extLst>
      <p:ext uri="{BB962C8B-B14F-4D97-AF65-F5344CB8AC3E}">
        <p14:creationId xmlns:p14="http://schemas.microsoft.com/office/powerpoint/2010/main" val="301908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7E7F818-9AC8-4136-BBFE-69F88C8B19BB}" type="datetime1">
              <a:rPr lang="en-US" altLang="en-US" smtClean="0"/>
              <a:t>2/12/2020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C33CFAE1-7E2D-4B6D-8CD6-8D9E87847327}" type="slidenum">
              <a:rPr lang="en-US" altLang="en-US"/>
              <a:pPr>
                <a:defRPr/>
              </a:pPr>
              <a:t>‹#›</a:t>
            </a:fld>
            <a:endParaRPr lang="en-US" altLang="en-US"/>
          </a:p>
        </p:txBody>
      </p:sp>
    </p:spTree>
    <p:extLst>
      <p:ext uri="{BB962C8B-B14F-4D97-AF65-F5344CB8AC3E}">
        <p14:creationId xmlns:p14="http://schemas.microsoft.com/office/powerpoint/2010/main" val="241624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B17E53E-C95E-433D-87F0-121987FE0E61}" type="datetime1">
              <a:rPr lang="en-US" altLang="en-US" smtClean="0"/>
              <a:t>2/12/2020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7E9C7810-D49F-43AD-A2F3-362A958DA5BE}" type="slidenum">
              <a:rPr lang="en-US" altLang="en-US"/>
              <a:pPr>
                <a:defRPr/>
              </a:pPr>
              <a:t>‹#›</a:t>
            </a:fld>
            <a:endParaRPr lang="en-US" altLang="en-US"/>
          </a:p>
        </p:txBody>
      </p:sp>
    </p:spTree>
    <p:extLst>
      <p:ext uri="{BB962C8B-B14F-4D97-AF65-F5344CB8AC3E}">
        <p14:creationId xmlns:p14="http://schemas.microsoft.com/office/powerpoint/2010/main" val="288884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E0C563E-C16D-4DE2-A898-CAAEF2065295}" type="datetime1">
              <a:rPr lang="en-US" altLang="en-US" smtClean="0"/>
              <a:t>2/12/2020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68AFD554-3BF6-40D5-9AF3-EEC856B204F7}" type="slidenum">
              <a:rPr lang="en-US" altLang="en-US"/>
              <a:pPr>
                <a:defRPr/>
              </a:pPr>
              <a:t>‹#›</a:t>
            </a:fld>
            <a:endParaRPr lang="en-US" altLang="en-US"/>
          </a:p>
        </p:txBody>
      </p:sp>
    </p:spTree>
    <p:extLst>
      <p:ext uri="{BB962C8B-B14F-4D97-AF65-F5344CB8AC3E}">
        <p14:creationId xmlns:p14="http://schemas.microsoft.com/office/powerpoint/2010/main" val="311784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63BD491-85A2-4BE1-9C7E-FD23D5134593}" type="datetime1">
              <a:rPr lang="en-US" altLang="en-US" smtClean="0"/>
              <a:t>2/12/2020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6F3015BD-3145-493A-885E-B2BF5637D895}" type="slidenum">
              <a:rPr lang="en-US" altLang="en-US"/>
              <a:pPr>
                <a:defRPr/>
              </a:pPr>
              <a:t>‹#›</a:t>
            </a:fld>
            <a:endParaRPr lang="en-US" altLang="en-US"/>
          </a:p>
        </p:txBody>
      </p:sp>
    </p:spTree>
    <p:extLst>
      <p:ext uri="{BB962C8B-B14F-4D97-AF65-F5344CB8AC3E}">
        <p14:creationId xmlns:p14="http://schemas.microsoft.com/office/powerpoint/2010/main" val="351311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2B6C02-1D37-42F3-8453-66E0A229CDAC}" type="datetime1">
              <a:rPr lang="en-US" altLang="en-US" smtClean="0"/>
              <a:t>2/12/2020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FC93185D-6A19-4728-8B9E-9B3492F27ED7}" type="slidenum">
              <a:rPr lang="en-US" altLang="en-US"/>
              <a:pPr>
                <a:defRPr/>
              </a:pPr>
              <a:t>‹#›</a:t>
            </a:fld>
            <a:endParaRPr lang="en-US" altLang="en-US"/>
          </a:p>
        </p:txBody>
      </p:sp>
    </p:spTree>
    <p:extLst>
      <p:ext uri="{BB962C8B-B14F-4D97-AF65-F5344CB8AC3E}">
        <p14:creationId xmlns:p14="http://schemas.microsoft.com/office/powerpoint/2010/main" val="26727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95CDEA5-2C34-4FCA-81D4-4B33774DEA39}" type="datetime1">
              <a:rPr lang="en-US" altLang="en-US" smtClean="0"/>
              <a:t>2/12/2020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7F4313CD-6C76-430F-8B0B-6AB881CFC0C7}" type="slidenum">
              <a:rPr lang="en-US" altLang="en-US"/>
              <a:pPr>
                <a:defRPr/>
              </a:pPr>
              <a:t>‹#›</a:t>
            </a:fld>
            <a:endParaRPr lang="en-US" altLang="en-US"/>
          </a:p>
        </p:txBody>
      </p:sp>
    </p:spTree>
    <p:extLst>
      <p:ext uri="{BB962C8B-B14F-4D97-AF65-F5344CB8AC3E}">
        <p14:creationId xmlns:p14="http://schemas.microsoft.com/office/powerpoint/2010/main" val="162413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335C8EA-767E-4BB3-8024-9DFF2374A529}" type="datetime1">
              <a:rPr lang="en-US" altLang="en-US" smtClean="0"/>
              <a:t>2/12/2020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BD721BBE-FDE2-4DC5-B1CF-785468DBD9EC}" type="slidenum">
              <a:rPr lang="en-US" altLang="en-US"/>
              <a:pPr>
                <a:defRPr/>
              </a:pPr>
              <a:t>‹#›</a:t>
            </a:fld>
            <a:endParaRPr lang="en-US" altLang="en-US"/>
          </a:p>
        </p:txBody>
      </p:sp>
    </p:spTree>
    <p:extLst>
      <p:ext uri="{BB962C8B-B14F-4D97-AF65-F5344CB8AC3E}">
        <p14:creationId xmlns:p14="http://schemas.microsoft.com/office/powerpoint/2010/main" val="206882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395E3563-EF25-4413-9ADA-138136F4E068}" type="datetime1">
              <a:rPr lang="en-US" altLang="en-US" smtClean="0"/>
              <a:t>2/12/2020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44C393DF-8602-425E-B424-DAAF248019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6.emf"/><Relationship Id="rId10" Type="http://schemas.openxmlformats.org/officeDocument/2006/relationships/image" Target="../media/image68.emf"/></Relationships>
</file>

<file path=ppt/slides/_rels/slide8.xml.rels><?xml version="1.0" encoding="UTF-8" standalone="yes"?>
<Relationships xmlns="http://schemas.openxmlformats.org/package/2006/relationships"><Relationship Id="rId8" Type="http://schemas.openxmlformats.org/officeDocument/2006/relationships/image" Target="../media/image77.emf"/><Relationship Id="rId18" Type="http://schemas.openxmlformats.org/officeDocument/2006/relationships/image" Target="../media/image82.emf"/><Relationship Id="rId3"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9" Type="http://schemas.openxmlformats.org/officeDocument/2006/relationships/customXml" Target="../ink/ink4.xml"/></Relationships>
</file>

<file path=ppt/slides/_rels/slide9.xml.rels><?xml version="1.0" encoding="UTF-8" standalone="yes"?>
<Relationships xmlns="http://schemas.openxmlformats.org/package/2006/relationships"><Relationship Id="rId7" Type="http://schemas.openxmlformats.org/officeDocument/2006/relationships/customXml" Target="../ink/ink6.xml"/><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4.emf"/><Relationship Id="rId10" Type="http://schemas.openxmlformats.org/officeDocument/2006/relationships/image" Target="../media/image6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762000" y="406576"/>
            <a:ext cx="7772400" cy="2362200"/>
          </a:xfrm>
        </p:spPr>
        <p:txBody>
          <a:bodyPr/>
          <a:lstStyle/>
          <a:p>
            <a:pPr eaLnBrk="1" hangingPunct="1"/>
            <a:r>
              <a:rPr lang="en-US" altLang="en-US" sz="4000" b="1" dirty="0"/>
              <a:t>Math 642:</a:t>
            </a:r>
            <a:br>
              <a:rPr lang="en-US" altLang="en-US" sz="4000" dirty="0"/>
            </a:br>
            <a:r>
              <a:rPr lang="en-US" altLang="en-US" sz="4000" dirty="0"/>
              <a:t>Introduction to Machine Learning</a:t>
            </a:r>
            <a:br>
              <a:rPr lang="en-US" altLang="en-US" sz="4000" dirty="0"/>
            </a:br>
            <a:endParaRPr lang="en-US" altLang="en-US" sz="4000" dirty="0"/>
          </a:p>
        </p:txBody>
      </p:sp>
      <p:sp>
        <p:nvSpPr>
          <p:cNvPr id="2051" name="Subtitle 2"/>
          <p:cNvSpPr>
            <a:spLocks noGrp="1"/>
          </p:cNvSpPr>
          <p:nvPr>
            <p:ph type="subTitle" idx="1"/>
          </p:nvPr>
        </p:nvSpPr>
        <p:spPr>
          <a:xfrm>
            <a:off x="1219200" y="2438400"/>
            <a:ext cx="6400800" cy="1752600"/>
          </a:xfrm>
        </p:spPr>
        <p:txBody>
          <a:bodyPr/>
          <a:lstStyle/>
          <a:p>
            <a:pPr eaLnBrk="1" hangingPunct="1">
              <a:spcBef>
                <a:spcPts val="0"/>
              </a:spcBef>
            </a:pPr>
            <a:r>
              <a:rPr lang="en-US" altLang="en-US" sz="4000" dirty="0">
                <a:solidFill>
                  <a:schemeClr val="tx1"/>
                </a:solidFill>
              </a:rPr>
              <a:t>Lecture 5: Splines, Generalized Additive Models,</a:t>
            </a:r>
          </a:p>
          <a:p>
            <a:pPr eaLnBrk="1" hangingPunct="1">
              <a:spcBef>
                <a:spcPts val="0"/>
              </a:spcBef>
            </a:pPr>
            <a:r>
              <a:rPr lang="en-US" altLang="en-US" sz="4000" dirty="0">
                <a:solidFill>
                  <a:schemeClr val="tx1"/>
                </a:solidFill>
              </a:rPr>
              <a:t>Gradient Descent</a:t>
            </a:r>
          </a:p>
          <a:p>
            <a:pPr eaLnBrk="1" hangingPunct="1">
              <a:spcBef>
                <a:spcPts val="0"/>
              </a:spcBef>
            </a:pPr>
            <a:endParaRPr lang="en-US" altLang="en-US" sz="2000" dirty="0">
              <a:solidFill>
                <a:schemeClr val="tx1"/>
              </a:solidFill>
            </a:endParaRPr>
          </a:p>
          <a:p>
            <a:pPr eaLnBrk="1" hangingPunct="1">
              <a:spcBef>
                <a:spcPts val="0"/>
              </a:spcBef>
            </a:pPr>
            <a:r>
              <a:rPr lang="en-US" altLang="en-US" sz="2000" dirty="0">
                <a:solidFill>
                  <a:schemeClr val="tx1"/>
                </a:solidFill>
              </a:rPr>
              <a:t>February 12, 2020</a:t>
            </a:r>
          </a:p>
        </p:txBody>
      </p:sp>
      <p:sp>
        <p:nvSpPr>
          <p:cNvPr id="2" name="Slide Number Placeholder 1"/>
          <p:cNvSpPr>
            <a:spLocks noGrp="1"/>
          </p:cNvSpPr>
          <p:nvPr>
            <p:ph type="sldNum" sz="quarter" idx="12"/>
          </p:nvPr>
        </p:nvSpPr>
        <p:spPr/>
        <p:txBody>
          <a:bodyPr/>
          <a:lstStyle/>
          <a:p>
            <a:pPr>
              <a:defRPr/>
            </a:pPr>
            <a:fld id="{E16F26AE-3A03-44C2-ADF3-5C904C8CB187}" type="slidenum">
              <a:rPr lang="en-US" altLang="en-US" smtClean="0">
                <a:solidFill>
                  <a:schemeClr val="tx1"/>
                </a:solidFill>
              </a:rPr>
              <a:pPr>
                <a:defRPr/>
              </a:pPr>
              <a:t>1</a:t>
            </a:fld>
            <a:endParaRPr lang="en-US" altLang="en-US" dirty="0">
              <a:solidFill>
                <a:schemeClr val="tx1"/>
              </a:solidFill>
            </a:endParaRPr>
          </a:p>
        </p:txBody>
      </p:sp>
      <p:sp>
        <p:nvSpPr>
          <p:cNvPr id="5" name="TextBox 4"/>
          <p:cNvSpPr txBox="1"/>
          <p:nvPr/>
        </p:nvSpPr>
        <p:spPr>
          <a:xfrm>
            <a:off x="990600" y="5562600"/>
            <a:ext cx="7315200" cy="923330"/>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sp>
        <p:nvSpPr>
          <p:cNvPr id="3" name="Content Placeholder 2"/>
          <p:cNvSpPr>
            <a:spLocks noGrp="1"/>
          </p:cNvSpPr>
          <p:nvPr>
            <p:ph idx="1"/>
          </p:nvPr>
        </p:nvSpPr>
        <p:spPr/>
        <p:txBody>
          <a:bodyPr/>
          <a:lstStyle/>
          <a:p>
            <a:pPr marL="0" indent="0">
              <a:buNone/>
            </a:pPr>
            <a:r>
              <a:rPr lang="en-US" dirty="0"/>
              <a:t>The new axes are combinations of the original axes</a:t>
            </a:r>
          </a:p>
          <a:p>
            <a:r>
              <a:rPr lang="en-US" dirty="0"/>
              <a:t>Linear combination means you multiply one or more of the original axes by a constant and add the result</a:t>
            </a:r>
          </a:p>
          <a:p>
            <a:r>
              <a:rPr lang="en-US" dirty="0"/>
              <a:t>Normal means the sum of squares for the constants is 1 </a:t>
            </a:r>
          </a:p>
          <a:p>
            <a:r>
              <a:rPr lang="en-US" dirty="0"/>
              <a:t>Orthogonal means that the axes are independent ( mathematically it means they intersect at 90 degrees)</a:t>
            </a:r>
          </a:p>
          <a:p>
            <a:endParaRPr lang="en-US" dirty="0"/>
          </a:p>
          <a:p>
            <a:pPr marL="0" indent="0">
              <a:buNone/>
            </a:pPr>
            <a:endParaRPr lang="en-US" dirty="0"/>
          </a:p>
          <a:p>
            <a:pPr marL="0" indent="0">
              <a:buNone/>
            </a:pPr>
            <a:endParaRPr lang="en-US" dirty="0"/>
          </a:p>
          <a:p>
            <a:endParaRPr lang="en-US" dirty="0"/>
          </a:p>
          <a:p>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10</a:t>
            </a:fld>
            <a:endParaRPr lang="en-US" altLang="en-US"/>
          </a:p>
        </p:txBody>
      </p:sp>
      <p:pic>
        <p:nvPicPr>
          <p:cNvPr id="5" name="Picture 4">
            <a:extLst>
              <a:ext uri="{FF2B5EF4-FFF2-40B4-BE49-F238E27FC236}">
                <a16:creationId xmlns:a16="http://schemas.microsoft.com/office/drawing/2014/main" id="{6EBE4462-A7D5-46F7-9B32-F609EAE2F678}"/>
              </a:ext>
            </a:extLst>
          </p:cNvPr>
          <p:cNvPicPr>
            <a:picLocks noChangeAspect="1"/>
          </p:cNvPicPr>
          <p:nvPr/>
        </p:nvPicPr>
        <p:blipFill rotWithShape="1">
          <a:blip r:embed="rId2"/>
          <a:srcRect r="1291"/>
          <a:stretch/>
        </p:blipFill>
        <p:spPr>
          <a:xfrm>
            <a:off x="494414" y="3962400"/>
            <a:ext cx="7924800" cy="1425367"/>
          </a:xfrm>
          <a:prstGeom prst="rect">
            <a:avLst/>
          </a:prstGeom>
        </p:spPr>
      </p:pic>
    </p:spTree>
    <p:extLst>
      <p:ext uri="{BB962C8B-B14F-4D97-AF65-F5344CB8AC3E}">
        <p14:creationId xmlns:p14="http://schemas.microsoft.com/office/powerpoint/2010/main" val="3989888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Principle Components Regression</a:t>
            </a:r>
          </a:p>
        </p:txBody>
      </p:sp>
      <p:sp>
        <p:nvSpPr>
          <p:cNvPr id="3" name="Content Placeholder 2"/>
          <p:cNvSpPr>
            <a:spLocks noGrp="1"/>
          </p:cNvSpPr>
          <p:nvPr>
            <p:ph idx="1"/>
          </p:nvPr>
        </p:nvSpPr>
        <p:spPr>
          <a:xfrm>
            <a:off x="685800" y="1143000"/>
            <a:ext cx="7772400" cy="5334000"/>
          </a:xfrm>
        </p:spPr>
        <p:txBody>
          <a:bodyPr rtlCol="0">
            <a:noAutofit/>
          </a:bodyPr>
          <a:lstStyle/>
          <a:p>
            <a:pPr marL="0" indent="0" eaLnBrk="1" fontAlgn="auto" hangingPunct="1">
              <a:spcAft>
                <a:spcPts val="0"/>
              </a:spcAft>
              <a:buFont typeface="Arial" charset="0"/>
              <a:buNone/>
              <a:defRPr/>
            </a:pPr>
            <a:r>
              <a:rPr lang="en-US" sz="2000" dirty="0"/>
              <a:t>Just like we did for linear regression, use the Z features to create a least squares model. Use K of these principle components.</a:t>
            </a:r>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r>
              <a:rPr lang="en-US" sz="2000" dirty="0"/>
              <a:t>The net effect is a reduction from p features to p-k features, where p-k is the number of basis vectors.  </a:t>
            </a:r>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r>
              <a:rPr lang="en-US" sz="2000" dirty="0"/>
              <a:t>Since each basis vector accounts for a different amount of variability, you can choose when to cutoff the features based on this criteria.</a:t>
            </a:r>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11</a:t>
            </a:fld>
            <a:endParaRPr lang="en-US" altLang="en-US"/>
          </a:p>
        </p:txBody>
      </p:sp>
    </p:spTree>
    <p:extLst>
      <p:ext uri="{BB962C8B-B14F-4D97-AF65-F5344CB8AC3E}">
        <p14:creationId xmlns:p14="http://schemas.microsoft.com/office/powerpoint/2010/main" val="2029641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Components</a:t>
            </a:r>
          </a:p>
        </p:txBody>
      </p:sp>
      <p:sp>
        <p:nvSpPr>
          <p:cNvPr id="3" name="Content Placeholder 2"/>
          <p:cNvSpPr>
            <a:spLocks noGrp="1"/>
          </p:cNvSpPr>
          <p:nvPr>
            <p:ph idx="1"/>
          </p:nvPr>
        </p:nvSpPr>
        <p:spPr/>
        <p:txBody>
          <a:bodyPr/>
          <a:lstStyle/>
          <a:p>
            <a:pPr marL="0" indent="0">
              <a:buNone/>
            </a:pPr>
            <a:r>
              <a:rPr lang="en-US" dirty="0"/>
              <a:t>Principal Components Analysis creates a low dimensional representation of the data capturing as much information as possible.  </a:t>
            </a:r>
          </a:p>
          <a:p>
            <a:pPr marL="0" indent="0">
              <a:buNone/>
            </a:pPr>
            <a:endParaRPr lang="en-US" dirty="0"/>
          </a:p>
          <a:p>
            <a:pPr marL="0" indent="0">
              <a:buNone/>
            </a:pPr>
            <a:r>
              <a:rPr lang="en-US" dirty="0"/>
              <a:t>The following is built from a dataset of arrests per 100,000 arrests in 50 states for 3 crimes, plus the state’s percentage of the population living in a city.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12</a:t>
            </a:fld>
            <a:endParaRPr lang="en-US"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3503613"/>
            <a:ext cx="887730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365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PVE </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13</a:t>
            </a:fld>
            <a:endParaRPr lang="en-US" altLang="en-US"/>
          </a:p>
        </p:txBody>
      </p:sp>
      <p:pic>
        <p:nvPicPr>
          <p:cNvPr id="6" name="Picture 5"/>
          <p:cNvPicPr>
            <a:picLocks noChangeAspect="1"/>
          </p:cNvPicPr>
          <p:nvPr/>
        </p:nvPicPr>
        <p:blipFill>
          <a:blip r:embed="rId2"/>
          <a:stretch>
            <a:fillRect/>
          </a:stretch>
        </p:blipFill>
        <p:spPr>
          <a:xfrm>
            <a:off x="76200" y="1552017"/>
            <a:ext cx="9029278" cy="4767263"/>
          </a:xfrm>
          <a:prstGeom prst="rect">
            <a:avLst/>
          </a:prstGeom>
        </p:spPr>
      </p:pic>
    </p:spTree>
    <p:extLst>
      <p:ext uri="{BB962C8B-B14F-4D97-AF65-F5344CB8AC3E}">
        <p14:creationId xmlns:p14="http://schemas.microsoft.com/office/powerpoint/2010/main" val="1674953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D7CA6A-29A8-4F16-A696-7E49DAB07EE1}"/>
              </a:ext>
            </a:extLst>
          </p:cNvPr>
          <p:cNvSpPr>
            <a:spLocks noGrp="1"/>
          </p:cNvSpPr>
          <p:nvPr>
            <p:ph idx="1"/>
          </p:nvPr>
        </p:nvSpPr>
        <p:spPr>
          <a:xfrm>
            <a:off x="381000" y="2743200"/>
            <a:ext cx="8229600" cy="2625350"/>
          </a:xfrm>
        </p:spPr>
        <p:txBody>
          <a:bodyPr/>
          <a:lstStyle/>
          <a:p>
            <a:pPr marL="0" indent="0" algn="ctr">
              <a:buNone/>
            </a:pPr>
            <a:r>
              <a:rPr lang="en-US" sz="2800" dirty="0"/>
              <a:t>Splines – Chapter 7</a:t>
            </a:r>
          </a:p>
          <a:p>
            <a:pPr marL="0" indent="0" algn="ctr">
              <a:buNone/>
            </a:pPr>
            <a:endParaRPr lang="en-US" sz="2800" dirty="0"/>
          </a:p>
          <a:p>
            <a:pPr marL="0" indent="0" algn="ctr">
              <a:buNone/>
            </a:pPr>
            <a:endParaRPr lang="en-US" sz="2800" dirty="0"/>
          </a:p>
        </p:txBody>
      </p:sp>
      <p:sp>
        <p:nvSpPr>
          <p:cNvPr id="4" name="Slide Number Placeholder 3">
            <a:extLst>
              <a:ext uri="{FF2B5EF4-FFF2-40B4-BE49-F238E27FC236}">
                <a16:creationId xmlns:a16="http://schemas.microsoft.com/office/drawing/2014/main" id="{E5399E3F-4BDD-4B8F-AF2F-6BA2D7097B68}"/>
              </a:ext>
            </a:extLst>
          </p:cNvPr>
          <p:cNvSpPr>
            <a:spLocks noGrp="1"/>
          </p:cNvSpPr>
          <p:nvPr>
            <p:ph type="sldNum" sz="quarter" idx="12"/>
          </p:nvPr>
        </p:nvSpPr>
        <p:spPr/>
        <p:txBody>
          <a:bodyPr/>
          <a:lstStyle/>
          <a:p>
            <a:pPr>
              <a:defRPr/>
            </a:pPr>
            <a:fld id="{9695C8B4-01A2-485F-8B64-4640E234E3BB}" type="slidenum">
              <a:rPr lang="en-US" altLang="en-US" smtClean="0"/>
              <a:pPr>
                <a:defRPr/>
              </a:pPr>
              <a:t>14</a:t>
            </a:fld>
            <a:endParaRPr lang="en-US" altLang="en-US" dirty="0"/>
          </a:p>
        </p:txBody>
      </p:sp>
    </p:spTree>
    <p:extLst>
      <p:ext uri="{BB962C8B-B14F-4D97-AF65-F5344CB8AC3E}">
        <p14:creationId xmlns:p14="http://schemas.microsoft.com/office/powerpoint/2010/main" val="251009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2EF5-2C5F-4387-A01C-19F7F1EE37EE}"/>
              </a:ext>
            </a:extLst>
          </p:cNvPr>
          <p:cNvSpPr>
            <a:spLocks noGrp="1"/>
          </p:cNvSpPr>
          <p:nvPr>
            <p:ph type="title"/>
          </p:nvPr>
        </p:nvSpPr>
        <p:spPr/>
        <p:txBody>
          <a:bodyPr/>
          <a:lstStyle/>
          <a:p>
            <a:r>
              <a:rPr lang="en-US" dirty="0"/>
              <a:t>Non-Linearity in Modeling</a:t>
            </a:r>
          </a:p>
        </p:txBody>
      </p:sp>
      <p:sp>
        <p:nvSpPr>
          <p:cNvPr id="3" name="Content Placeholder 2">
            <a:extLst>
              <a:ext uri="{FF2B5EF4-FFF2-40B4-BE49-F238E27FC236}">
                <a16:creationId xmlns:a16="http://schemas.microsoft.com/office/drawing/2014/main" id="{A69242B9-66F0-4092-9C39-CC5746689B5D}"/>
              </a:ext>
            </a:extLst>
          </p:cNvPr>
          <p:cNvSpPr>
            <a:spLocks noGrp="1"/>
          </p:cNvSpPr>
          <p:nvPr>
            <p:ph idx="1"/>
          </p:nvPr>
        </p:nvSpPr>
        <p:spPr>
          <a:xfrm>
            <a:off x="457200" y="1334293"/>
            <a:ext cx="8229600" cy="4830763"/>
          </a:xfrm>
        </p:spPr>
        <p:txBody>
          <a:bodyPr/>
          <a:lstStyle/>
          <a:p>
            <a:pPr marL="0" indent="0">
              <a:buNone/>
            </a:pPr>
            <a:r>
              <a:rPr lang="en-US" dirty="0"/>
              <a:t>Some data is extremely nonlinear and the methods we’ve looked at so far just don’t do a good job modeling reality. This is a polynomial fit with order = 4.</a:t>
            </a:r>
          </a:p>
        </p:txBody>
      </p:sp>
      <p:sp>
        <p:nvSpPr>
          <p:cNvPr id="4" name="Slide Number Placeholder 3">
            <a:extLst>
              <a:ext uri="{FF2B5EF4-FFF2-40B4-BE49-F238E27FC236}">
                <a16:creationId xmlns:a16="http://schemas.microsoft.com/office/drawing/2014/main" id="{2BF26FAA-C580-403D-840B-9DE1FEC3262A}"/>
              </a:ext>
            </a:extLst>
          </p:cNvPr>
          <p:cNvSpPr>
            <a:spLocks noGrp="1"/>
          </p:cNvSpPr>
          <p:nvPr>
            <p:ph type="sldNum" sz="quarter" idx="12"/>
          </p:nvPr>
        </p:nvSpPr>
        <p:spPr/>
        <p:txBody>
          <a:bodyPr/>
          <a:lstStyle/>
          <a:p>
            <a:pPr>
              <a:defRPr/>
            </a:pPr>
            <a:fld id="{9695C8B4-01A2-485F-8B64-4640E234E3BB}" type="slidenum">
              <a:rPr lang="en-US" altLang="en-US" smtClean="0"/>
              <a:pPr>
                <a:defRPr/>
              </a:pPr>
              <a:t>15</a:t>
            </a:fld>
            <a:endParaRPr lang="en-US" altLang="en-US"/>
          </a:p>
        </p:txBody>
      </p:sp>
      <p:pic>
        <p:nvPicPr>
          <p:cNvPr id="5" name="Picture 4">
            <a:extLst>
              <a:ext uri="{FF2B5EF4-FFF2-40B4-BE49-F238E27FC236}">
                <a16:creationId xmlns:a16="http://schemas.microsoft.com/office/drawing/2014/main" id="{08F6729B-D9A9-4040-AF75-AE946D92AFF3}"/>
              </a:ext>
            </a:extLst>
          </p:cNvPr>
          <p:cNvPicPr>
            <a:picLocks noChangeAspect="1"/>
          </p:cNvPicPr>
          <p:nvPr/>
        </p:nvPicPr>
        <p:blipFill>
          <a:blip r:embed="rId2"/>
          <a:stretch>
            <a:fillRect/>
          </a:stretch>
        </p:blipFill>
        <p:spPr>
          <a:xfrm>
            <a:off x="2362200" y="2230419"/>
            <a:ext cx="3733800" cy="4010837"/>
          </a:xfrm>
          <a:prstGeom prst="rect">
            <a:avLst/>
          </a:prstGeom>
        </p:spPr>
      </p:pic>
    </p:spTree>
    <p:extLst>
      <p:ext uri="{BB962C8B-B14F-4D97-AF65-F5344CB8AC3E}">
        <p14:creationId xmlns:p14="http://schemas.microsoft.com/office/powerpoint/2010/main" val="3008173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Step Models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16</a:t>
            </a:fld>
            <a:endParaRPr lang="en-US" altLang="en-US"/>
          </a:p>
        </p:txBody>
      </p:sp>
      <p:pic>
        <p:nvPicPr>
          <p:cNvPr id="6" name="Picture 5"/>
          <p:cNvPicPr>
            <a:picLocks noChangeAspect="1"/>
          </p:cNvPicPr>
          <p:nvPr/>
        </p:nvPicPr>
        <p:blipFill rotWithShape="1">
          <a:blip r:embed="rId2"/>
          <a:srcRect l="8584" b="16593"/>
          <a:stretch/>
        </p:blipFill>
        <p:spPr>
          <a:xfrm>
            <a:off x="4724400" y="927100"/>
            <a:ext cx="4114800" cy="2881470"/>
          </a:xfrm>
          <a:prstGeom prst="rect">
            <a:avLst/>
          </a:prstGeom>
        </p:spPr>
      </p:pic>
      <p:sp>
        <p:nvSpPr>
          <p:cNvPr id="7" name="Content Placeholder 2"/>
          <p:cNvSpPr>
            <a:spLocks noGrp="1"/>
          </p:cNvSpPr>
          <p:nvPr>
            <p:ph idx="1"/>
          </p:nvPr>
        </p:nvSpPr>
        <p:spPr>
          <a:xfrm>
            <a:off x="457200" y="914400"/>
            <a:ext cx="4419600" cy="5059363"/>
          </a:xfrm>
        </p:spPr>
        <p:txBody>
          <a:bodyPr/>
          <a:lstStyle/>
          <a:p>
            <a:pPr marL="0" indent="0">
              <a:buNone/>
            </a:pPr>
            <a:endParaRPr lang="en-US" dirty="0"/>
          </a:p>
          <a:p>
            <a:pPr marL="0" indent="0">
              <a:buNone/>
            </a:pPr>
            <a:r>
              <a:rPr lang="en-US" dirty="0"/>
              <a:t>This data clearly has discontinuities where additional factors need to be considered. For the ager older than 30, there are high earners. Above 65 they disappear.</a:t>
            </a:r>
          </a:p>
          <a:p>
            <a:pPr marL="0" indent="0">
              <a:buNone/>
            </a:pPr>
            <a:endParaRPr lang="en-US" dirty="0"/>
          </a:p>
        </p:txBody>
      </p:sp>
      <p:sp>
        <p:nvSpPr>
          <p:cNvPr id="8" name="Content Placeholder 2"/>
          <p:cNvSpPr txBox="1">
            <a:spLocks/>
          </p:cNvSpPr>
          <p:nvPr/>
        </p:nvSpPr>
        <p:spPr bwMode="auto">
          <a:xfrm>
            <a:off x="381000" y="3492420"/>
            <a:ext cx="8305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Font typeface="Arial" charset="0"/>
              <a:buNone/>
              <a:defRPr/>
            </a:pPr>
            <a:r>
              <a:rPr lang="en-US" dirty="0"/>
              <a:t>You can split up the range and model them independently  </a:t>
            </a:r>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r>
              <a:rPr lang="en-US" dirty="0"/>
              <a:t>	  </a:t>
            </a:r>
            <a:r>
              <a:rPr lang="en-US" dirty="0" err="1"/>
              <a:t>y</a:t>
            </a:r>
            <a:r>
              <a:rPr lang="en-US" b="1" baseline="-25000" dirty="0" err="1"/>
              <a:t>i</a:t>
            </a:r>
            <a:r>
              <a:rPr lang="en-US" baseline="-25000" dirty="0"/>
              <a:t> </a:t>
            </a:r>
            <a:r>
              <a:rPr lang="en-US" dirty="0"/>
              <a:t>= </a:t>
            </a:r>
            <a:r>
              <a:rPr lang="en-US" dirty="0">
                <a:latin typeface="Symbol" panose="05050102010706020507" pitchFamily="18" charset="2"/>
              </a:rPr>
              <a:t>b</a:t>
            </a:r>
            <a:r>
              <a:rPr lang="en-US" baseline="-25000" dirty="0"/>
              <a:t>01 </a:t>
            </a:r>
            <a:r>
              <a:rPr lang="en-US" dirty="0"/>
              <a:t>+ </a:t>
            </a:r>
            <a:r>
              <a:rPr lang="en-US" dirty="0">
                <a:latin typeface="Symbol" panose="05050102010706020507" pitchFamily="18" charset="2"/>
              </a:rPr>
              <a:t>b</a:t>
            </a:r>
            <a:r>
              <a:rPr lang="en-US" baseline="-25000" dirty="0">
                <a:latin typeface="Symbol" panose="05050102010706020507" pitchFamily="18" charset="2"/>
              </a:rPr>
              <a:t>11</a:t>
            </a:r>
            <a:r>
              <a:rPr lang="en-US" dirty="0">
                <a:latin typeface="Symbol" panose="05050102010706020507" pitchFamily="18" charset="2"/>
              </a:rPr>
              <a:t> * </a:t>
            </a:r>
            <a:r>
              <a:rPr lang="en-US" dirty="0"/>
              <a:t>x</a:t>
            </a:r>
            <a:r>
              <a:rPr lang="en-US" baseline="-25000" dirty="0"/>
              <a:t>i</a:t>
            </a:r>
            <a:r>
              <a:rPr lang="en-US" dirty="0"/>
              <a:t> 	</a:t>
            </a:r>
            <a:r>
              <a:rPr lang="en-US" baseline="-25000" dirty="0"/>
              <a:t>	 </a:t>
            </a:r>
            <a:r>
              <a:rPr lang="en-US" dirty="0"/>
              <a:t>for x</a:t>
            </a:r>
            <a:r>
              <a:rPr lang="en-US" baseline="-25000" dirty="0"/>
              <a:t>i</a:t>
            </a:r>
            <a:r>
              <a:rPr lang="en-US" dirty="0"/>
              <a:t> ≤ c</a:t>
            </a:r>
            <a:r>
              <a:rPr lang="en-US" baseline="-25000" dirty="0"/>
              <a:t>1</a:t>
            </a:r>
          </a:p>
          <a:p>
            <a:pPr marL="0" indent="0" eaLnBrk="1" fontAlgn="auto" hangingPunct="1">
              <a:spcAft>
                <a:spcPts val="0"/>
              </a:spcAft>
              <a:buNone/>
              <a:defRPr/>
            </a:pPr>
            <a:r>
              <a:rPr lang="en-US" dirty="0"/>
              <a:t>	  </a:t>
            </a:r>
            <a:r>
              <a:rPr lang="en-US" dirty="0" err="1"/>
              <a:t>y</a:t>
            </a:r>
            <a:r>
              <a:rPr lang="en-US" baseline="-25000" dirty="0" err="1"/>
              <a:t>i</a:t>
            </a:r>
            <a:r>
              <a:rPr lang="en-US" baseline="-25000" dirty="0"/>
              <a:t> </a:t>
            </a:r>
            <a:r>
              <a:rPr lang="en-US" dirty="0"/>
              <a:t>= </a:t>
            </a:r>
            <a:r>
              <a:rPr lang="en-US" dirty="0">
                <a:latin typeface="Symbol" panose="05050102010706020507" pitchFamily="18" charset="2"/>
              </a:rPr>
              <a:t>b</a:t>
            </a:r>
            <a:r>
              <a:rPr lang="en-US" baseline="-25000" dirty="0"/>
              <a:t>02 </a:t>
            </a:r>
            <a:r>
              <a:rPr lang="en-US" dirty="0"/>
              <a:t>+ </a:t>
            </a:r>
            <a:r>
              <a:rPr lang="en-US" dirty="0">
                <a:latin typeface="Symbol" panose="05050102010706020507" pitchFamily="18" charset="2"/>
              </a:rPr>
              <a:t>b</a:t>
            </a:r>
            <a:r>
              <a:rPr lang="en-US" baseline="-25000" dirty="0">
                <a:latin typeface="Symbol" panose="05050102010706020507" pitchFamily="18" charset="2"/>
              </a:rPr>
              <a:t>12</a:t>
            </a:r>
            <a:r>
              <a:rPr lang="en-US" dirty="0">
                <a:latin typeface="Symbol" panose="05050102010706020507" pitchFamily="18" charset="2"/>
              </a:rPr>
              <a:t> * </a:t>
            </a:r>
            <a:r>
              <a:rPr lang="en-US" dirty="0"/>
              <a:t>x</a:t>
            </a:r>
            <a:r>
              <a:rPr lang="en-US" baseline="-25000" dirty="0"/>
              <a:t>i</a:t>
            </a:r>
            <a:r>
              <a:rPr lang="en-US" dirty="0"/>
              <a:t> 	</a:t>
            </a:r>
            <a:r>
              <a:rPr lang="en-US" baseline="-25000" dirty="0"/>
              <a:t>	</a:t>
            </a:r>
            <a:r>
              <a:rPr lang="en-US" dirty="0"/>
              <a:t>for c</a:t>
            </a:r>
            <a:r>
              <a:rPr lang="en-US" baseline="-25000" dirty="0"/>
              <a:t>1</a:t>
            </a:r>
            <a:r>
              <a:rPr lang="en-US" dirty="0"/>
              <a:t> ≤  x</a:t>
            </a:r>
            <a:r>
              <a:rPr lang="en-US" baseline="-25000" dirty="0"/>
              <a:t>i</a:t>
            </a:r>
            <a:r>
              <a:rPr lang="en-US" dirty="0"/>
              <a:t> ≤ c</a:t>
            </a:r>
            <a:r>
              <a:rPr lang="en-US" baseline="-25000" dirty="0"/>
              <a:t>2</a:t>
            </a:r>
          </a:p>
          <a:p>
            <a:pPr marL="0" indent="0" eaLnBrk="1" fontAlgn="auto" hangingPunct="1">
              <a:spcAft>
                <a:spcPts val="0"/>
              </a:spcAft>
              <a:buNone/>
              <a:defRPr/>
            </a:pPr>
            <a:r>
              <a:rPr lang="en-US" dirty="0"/>
              <a:t> 	  </a:t>
            </a:r>
            <a:r>
              <a:rPr lang="en-US" dirty="0" err="1"/>
              <a:t>y</a:t>
            </a:r>
            <a:r>
              <a:rPr lang="en-US" baseline="-25000" dirty="0" err="1"/>
              <a:t>i</a:t>
            </a:r>
            <a:r>
              <a:rPr lang="en-US" baseline="-25000" dirty="0"/>
              <a:t> </a:t>
            </a:r>
            <a:r>
              <a:rPr lang="en-US" dirty="0"/>
              <a:t>= </a:t>
            </a:r>
            <a:r>
              <a:rPr lang="en-US" dirty="0">
                <a:latin typeface="Symbol" panose="05050102010706020507" pitchFamily="18" charset="2"/>
              </a:rPr>
              <a:t>b</a:t>
            </a:r>
            <a:r>
              <a:rPr lang="en-US" baseline="-25000" dirty="0"/>
              <a:t>03 </a:t>
            </a:r>
            <a:r>
              <a:rPr lang="en-US" dirty="0"/>
              <a:t>+ </a:t>
            </a:r>
            <a:r>
              <a:rPr lang="en-US" dirty="0">
                <a:latin typeface="Symbol" panose="05050102010706020507" pitchFamily="18" charset="2"/>
              </a:rPr>
              <a:t>b</a:t>
            </a:r>
            <a:r>
              <a:rPr lang="en-US" baseline="-25000" dirty="0">
                <a:latin typeface="Symbol" panose="05050102010706020507" pitchFamily="18" charset="2"/>
              </a:rPr>
              <a:t>13</a:t>
            </a:r>
            <a:r>
              <a:rPr lang="en-US" dirty="0">
                <a:latin typeface="Symbol" panose="05050102010706020507" pitchFamily="18" charset="2"/>
              </a:rPr>
              <a:t> * </a:t>
            </a:r>
            <a:r>
              <a:rPr lang="en-US" dirty="0"/>
              <a:t>x</a:t>
            </a:r>
            <a:r>
              <a:rPr lang="en-US" baseline="-25000" dirty="0"/>
              <a:t>i</a:t>
            </a:r>
            <a:r>
              <a:rPr lang="en-US" dirty="0"/>
              <a:t> 	</a:t>
            </a:r>
            <a:r>
              <a:rPr lang="en-US" baseline="-25000" dirty="0"/>
              <a:t>	</a:t>
            </a:r>
            <a:r>
              <a:rPr lang="en-US" dirty="0"/>
              <a:t>for x</a:t>
            </a:r>
            <a:r>
              <a:rPr lang="en-US" baseline="-25000" dirty="0"/>
              <a:t>i</a:t>
            </a:r>
            <a:r>
              <a:rPr lang="en-US" dirty="0"/>
              <a:t> ≥ c</a:t>
            </a:r>
            <a:r>
              <a:rPr lang="en-US" baseline="-25000" dirty="0"/>
              <a:t>2</a:t>
            </a:r>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baseline="-25000" dirty="0"/>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dirty="0"/>
          </a:p>
        </p:txBody>
      </p:sp>
    </p:spTree>
    <p:extLst>
      <p:ext uri="{BB962C8B-B14F-4D97-AF65-F5344CB8AC3E}">
        <p14:creationId xmlns:p14="http://schemas.microsoft.com/office/powerpoint/2010/main" val="374054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0"/>
            <a:ext cx="8229600" cy="1143000"/>
          </a:xfrm>
        </p:spPr>
        <p:txBody>
          <a:bodyPr/>
          <a:lstStyle/>
          <a:p>
            <a:pPr eaLnBrk="1" hangingPunct="1"/>
            <a:r>
              <a:rPr lang="en-US" altLang="en-US" sz="2800" dirty="0"/>
              <a:t>Piecewise Polynomial Models</a:t>
            </a:r>
          </a:p>
        </p:txBody>
      </p:sp>
      <p:sp>
        <p:nvSpPr>
          <p:cNvPr id="3" name="Content Placeholder 2"/>
          <p:cNvSpPr>
            <a:spLocks noGrp="1"/>
          </p:cNvSpPr>
          <p:nvPr>
            <p:ph idx="1"/>
          </p:nvPr>
        </p:nvSpPr>
        <p:spPr>
          <a:xfrm>
            <a:off x="381000" y="1066800"/>
            <a:ext cx="8305800" cy="5334000"/>
          </a:xfrm>
        </p:spPr>
        <p:txBody>
          <a:bodyPr rtlCol="0">
            <a:noAutofit/>
          </a:bodyPr>
          <a:lstStyle/>
          <a:p>
            <a:pPr marL="0" indent="0" eaLnBrk="1" fontAlgn="auto" hangingPunct="1">
              <a:spcAft>
                <a:spcPts val="0"/>
              </a:spcAft>
              <a:buFont typeface="Arial" charset="0"/>
              <a:buNone/>
              <a:defRPr/>
            </a:pPr>
            <a:r>
              <a:rPr lang="en-US" sz="2000" dirty="0"/>
              <a:t>Q: What if the outcome does not look to be the same </a:t>
            </a:r>
            <a:r>
              <a:rPr lang="en-US" dirty="0"/>
              <a:t>order</a:t>
            </a:r>
            <a:r>
              <a:rPr lang="en-US" sz="2000" dirty="0"/>
              <a:t> of </a:t>
            </a:r>
            <a:r>
              <a:rPr lang="en-US" sz="2000" dirty="0" err="1"/>
              <a:t>x</a:t>
            </a:r>
            <a:r>
              <a:rPr lang="en-US" sz="2000" baseline="-25000" dirty="0" err="1"/>
              <a:t>ij</a:t>
            </a:r>
            <a:r>
              <a:rPr lang="en-US" sz="2000" dirty="0"/>
              <a:t> over the entire range of the features?</a:t>
            </a:r>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r>
              <a:rPr lang="en-US" sz="2000" dirty="0"/>
              <a:t>You can split up the range and model them (almost) independently  </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	  </a:t>
            </a:r>
            <a:r>
              <a:rPr lang="en-US" sz="2000" dirty="0" err="1"/>
              <a:t>y</a:t>
            </a:r>
            <a:r>
              <a:rPr lang="en-US" sz="2000" b="1" baseline="-25000" dirty="0" err="1"/>
              <a:t>i</a:t>
            </a:r>
            <a:r>
              <a:rPr lang="en-US" sz="2000" baseline="-25000" dirty="0"/>
              <a:t> </a:t>
            </a:r>
            <a:r>
              <a:rPr lang="en-US" sz="2000" dirty="0"/>
              <a:t>= </a:t>
            </a:r>
            <a:r>
              <a:rPr lang="en-US" sz="2000" dirty="0">
                <a:latin typeface="Symbol" panose="05050102010706020507" pitchFamily="18" charset="2"/>
              </a:rPr>
              <a:t>b</a:t>
            </a:r>
            <a:r>
              <a:rPr lang="en-US" sz="2000" baseline="-25000" dirty="0"/>
              <a:t>01 </a:t>
            </a:r>
            <a:r>
              <a:rPr lang="en-US" sz="2000" dirty="0"/>
              <a:t>+ </a:t>
            </a:r>
            <a:r>
              <a:rPr lang="en-US" sz="2000" dirty="0">
                <a:latin typeface="Symbol" panose="05050102010706020507" pitchFamily="18" charset="2"/>
              </a:rPr>
              <a:t>b</a:t>
            </a:r>
            <a:r>
              <a:rPr lang="en-US" sz="2000" baseline="-25000" dirty="0">
                <a:latin typeface="Symbol" panose="05050102010706020507" pitchFamily="18" charset="2"/>
              </a:rPr>
              <a:t>11</a:t>
            </a:r>
            <a:r>
              <a:rPr lang="en-US" sz="2000" dirty="0">
                <a:latin typeface="Symbol" panose="05050102010706020507" pitchFamily="18" charset="2"/>
              </a:rPr>
              <a:t> * </a:t>
            </a:r>
            <a:r>
              <a:rPr lang="en-US" sz="2000" dirty="0"/>
              <a:t>x</a:t>
            </a:r>
            <a:r>
              <a:rPr lang="en-US" sz="2000" baseline="-25000" dirty="0"/>
              <a:t>i</a:t>
            </a:r>
            <a:r>
              <a:rPr lang="en-US" sz="2000" dirty="0"/>
              <a:t> + </a:t>
            </a:r>
            <a:r>
              <a:rPr lang="en-US" sz="2000" dirty="0">
                <a:latin typeface="Symbol" panose="05050102010706020507" pitchFamily="18" charset="2"/>
              </a:rPr>
              <a:t>b</a:t>
            </a:r>
            <a:r>
              <a:rPr lang="en-US" sz="2000" baseline="-25000" dirty="0">
                <a:latin typeface="Symbol" panose="05050102010706020507" pitchFamily="18" charset="2"/>
              </a:rPr>
              <a:t>21</a:t>
            </a:r>
            <a:r>
              <a:rPr lang="en-US" sz="2000" dirty="0">
                <a:latin typeface="Symbol" panose="05050102010706020507" pitchFamily="18" charset="2"/>
              </a:rPr>
              <a:t> * </a:t>
            </a:r>
            <a:r>
              <a:rPr lang="en-US" sz="2000" dirty="0"/>
              <a:t>x</a:t>
            </a:r>
            <a:r>
              <a:rPr lang="en-US" sz="2000" baseline="-25000" dirty="0"/>
              <a:t>i</a:t>
            </a:r>
            <a:r>
              <a:rPr lang="en-US" sz="2000" baseline="30000" dirty="0"/>
              <a:t>2</a:t>
            </a:r>
            <a:r>
              <a:rPr lang="en-US" sz="2000" dirty="0"/>
              <a:t> </a:t>
            </a:r>
            <a:r>
              <a:rPr lang="en-US" sz="2000" baseline="-25000" dirty="0"/>
              <a:t>	 	</a:t>
            </a:r>
            <a:r>
              <a:rPr lang="en-US" sz="2000" dirty="0"/>
              <a:t>for x</a:t>
            </a:r>
            <a:r>
              <a:rPr lang="en-US" sz="2000" baseline="-25000" dirty="0"/>
              <a:t>i</a:t>
            </a:r>
            <a:r>
              <a:rPr lang="en-US" sz="2000" dirty="0"/>
              <a:t> ≤ c</a:t>
            </a:r>
          </a:p>
          <a:p>
            <a:pPr marL="0" indent="0" eaLnBrk="1" fontAlgn="auto" hangingPunct="1">
              <a:spcAft>
                <a:spcPts val="0"/>
              </a:spcAft>
              <a:buNone/>
              <a:defRPr/>
            </a:pPr>
            <a:r>
              <a:rPr lang="en-US" sz="2000" dirty="0"/>
              <a:t>	  </a:t>
            </a:r>
            <a:r>
              <a:rPr lang="en-US" sz="2000" dirty="0" err="1"/>
              <a:t>y</a:t>
            </a:r>
            <a:r>
              <a:rPr lang="en-US" sz="2000" baseline="-25000" dirty="0" err="1"/>
              <a:t>i</a:t>
            </a:r>
            <a:r>
              <a:rPr lang="en-US" sz="2000" baseline="-25000" dirty="0"/>
              <a:t> </a:t>
            </a:r>
            <a:r>
              <a:rPr lang="en-US" sz="2000" dirty="0"/>
              <a:t>= </a:t>
            </a:r>
            <a:r>
              <a:rPr lang="en-US" sz="2000" dirty="0">
                <a:latin typeface="Symbol" panose="05050102010706020507" pitchFamily="18" charset="2"/>
              </a:rPr>
              <a:t>b</a:t>
            </a:r>
            <a:r>
              <a:rPr lang="en-US" sz="2000" baseline="-25000" dirty="0"/>
              <a:t>02 </a:t>
            </a:r>
            <a:r>
              <a:rPr lang="en-US" sz="2000" dirty="0"/>
              <a:t>+ </a:t>
            </a:r>
            <a:r>
              <a:rPr lang="en-US" sz="2000" dirty="0">
                <a:latin typeface="Symbol" panose="05050102010706020507" pitchFamily="18" charset="2"/>
              </a:rPr>
              <a:t>b</a:t>
            </a:r>
            <a:r>
              <a:rPr lang="en-US" sz="2000" baseline="-25000" dirty="0">
                <a:latin typeface="Symbol" panose="05050102010706020507" pitchFamily="18" charset="2"/>
              </a:rPr>
              <a:t>12</a:t>
            </a:r>
            <a:r>
              <a:rPr lang="en-US" sz="2000" dirty="0">
                <a:latin typeface="Symbol" panose="05050102010706020507" pitchFamily="18" charset="2"/>
              </a:rPr>
              <a:t> * </a:t>
            </a:r>
            <a:r>
              <a:rPr lang="en-US" sz="2000" dirty="0"/>
              <a:t>x</a:t>
            </a:r>
            <a:r>
              <a:rPr lang="en-US" sz="2000" baseline="-25000" dirty="0"/>
              <a:t>i</a:t>
            </a:r>
            <a:r>
              <a:rPr lang="en-US" sz="2000" dirty="0"/>
              <a:t> + </a:t>
            </a:r>
            <a:r>
              <a:rPr lang="en-US" sz="2000" dirty="0">
                <a:latin typeface="Symbol" panose="05050102010706020507" pitchFamily="18" charset="2"/>
              </a:rPr>
              <a:t>b</a:t>
            </a:r>
            <a:r>
              <a:rPr lang="en-US" sz="2000" baseline="-25000" dirty="0">
                <a:latin typeface="Symbol" panose="05050102010706020507" pitchFamily="18" charset="2"/>
              </a:rPr>
              <a:t>22</a:t>
            </a:r>
            <a:r>
              <a:rPr lang="en-US" sz="2000" dirty="0">
                <a:latin typeface="Symbol" panose="05050102010706020507" pitchFamily="18" charset="2"/>
              </a:rPr>
              <a:t> * </a:t>
            </a:r>
            <a:r>
              <a:rPr lang="en-US" sz="2000" dirty="0"/>
              <a:t>x</a:t>
            </a:r>
            <a:r>
              <a:rPr lang="en-US" sz="2000" baseline="-25000" dirty="0"/>
              <a:t>i</a:t>
            </a:r>
            <a:r>
              <a:rPr lang="en-US" sz="2000" baseline="30000" dirty="0"/>
              <a:t>2</a:t>
            </a:r>
            <a:r>
              <a:rPr lang="en-US" sz="2000" dirty="0"/>
              <a:t> </a:t>
            </a:r>
            <a:r>
              <a:rPr lang="en-US" dirty="0"/>
              <a:t>+  </a:t>
            </a:r>
            <a:r>
              <a:rPr lang="en-US" dirty="0">
                <a:latin typeface="Symbol" panose="05050102010706020507" pitchFamily="18" charset="2"/>
              </a:rPr>
              <a:t>b</a:t>
            </a:r>
            <a:r>
              <a:rPr lang="en-US" baseline="-25000" dirty="0">
                <a:latin typeface="Symbol" panose="05050102010706020507" pitchFamily="18" charset="2"/>
              </a:rPr>
              <a:t>32</a:t>
            </a:r>
            <a:r>
              <a:rPr lang="en-US" dirty="0">
                <a:latin typeface="Symbol" panose="05050102010706020507" pitchFamily="18" charset="2"/>
              </a:rPr>
              <a:t> * </a:t>
            </a:r>
            <a:r>
              <a:rPr lang="en-US" dirty="0"/>
              <a:t>x</a:t>
            </a:r>
            <a:r>
              <a:rPr lang="en-US" baseline="-25000" dirty="0"/>
              <a:t>i</a:t>
            </a:r>
            <a:r>
              <a:rPr lang="en-US" baseline="30000" dirty="0"/>
              <a:t>3</a:t>
            </a:r>
            <a:r>
              <a:rPr lang="en-US" dirty="0"/>
              <a:t> </a:t>
            </a:r>
            <a:r>
              <a:rPr lang="en-US" sz="2000" baseline="-25000" dirty="0"/>
              <a:t>	</a:t>
            </a:r>
            <a:r>
              <a:rPr lang="en-US" sz="2000" dirty="0"/>
              <a:t>for x</a:t>
            </a:r>
            <a:r>
              <a:rPr lang="en-US" sz="2000" baseline="-25000" dirty="0"/>
              <a:t>i</a:t>
            </a:r>
            <a:r>
              <a:rPr lang="en-US" sz="2000" dirty="0"/>
              <a:t> ≤ c</a:t>
            </a:r>
          </a:p>
          <a:p>
            <a:pPr marL="0" indent="0" eaLnBrk="1" fontAlgn="auto" hangingPunct="1">
              <a:spcAft>
                <a:spcPts val="0"/>
              </a:spcAft>
              <a:buNone/>
              <a:defRPr/>
            </a:pPr>
            <a:endParaRPr lang="en-US" dirty="0"/>
          </a:p>
          <a:p>
            <a:pPr marL="0" indent="0" eaLnBrk="1" fontAlgn="auto" hangingPunct="1">
              <a:spcAft>
                <a:spcPts val="0"/>
              </a:spcAft>
              <a:buNone/>
              <a:defRPr/>
            </a:pPr>
            <a:r>
              <a:rPr lang="en-US" dirty="0"/>
              <a:t>Why not just use a higher order polynomial for the entire dataset? </a:t>
            </a:r>
          </a:p>
          <a:p>
            <a:pPr marL="0" indent="0" eaLnBrk="1" fontAlgn="auto" hangingPunct="1">
              <a:spcAft>
                <a:spcPts val="0"/>
              </a:spcAft>
              <a:buNone/>
              <a:defRPr/>
            </a:pPr>
            <a:endParaRPr lang="en-US" dirty="0"/>
          </a:p>
          <a:p>
            <a:pPr marL="0" indent="0" eaLnBrk="1" fontAlgn="auto" hangingPunct="1">
              <a:spcAft>
                <a:spcPts val="0"/>
              </a:spcAft>
              <a:buNone/>
              <a:defRPr/>
            </a:pPr>
            <a:r>
              <a:rPr lang="en-US" sz="2000" dirty="0"/>
              <a:t>Using one function could result in a very high order model. </a:t>
            </a:r>
            <a:r>
              <a:rPr lang="en-US" dirty="0"/>
              <a:t>Because splitting up the function can lower the model dimensionality and complexity. </a:t>
            </a:r>
          </a:p>
          <a:p>
            <a:pPr marL="0" indent="0" eaLnBrk="1" fontAlgn="auto" hangingPunct="1">
              <a:spcAft>
                <a:spcPts val="0"/>
              </a:spcAft>
              <a:buNone/>
              <a:defRPr/>
            </a:pPr>
            <a:endParaRPr lang="en-US" sz="2000" dirty="0"/>
          </a:p>
          <a:p>
            <a:pPr marL="0" indent="0" eaLnBrk="1" fontAlgn="auto" hangingPunct="1">
              <a:spcAft>
                <a:spcPts val="0"/>
              </a:spcAft>
              <a:buNone/>
              <a:defRPr/>
            </a:pPr>
            <a:endParaRPr lang="en-US" sz="2000" dirty="0"/>
          </a:p>
          <a:p>
            <a:pPr marL="0" indent="0" eaLnBrk="1" fontAlgn="auto" hangingPunct="1">
              <a:spcAft>
                <a:spcPts val="0"/>
              </a:spcAft>
              <a:buNone/>
              <a:defRPr/>
            </a:pPr>
            <a:endParaRPr lang="en-US" sz="2000" baseline="-25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sp>
        <p:nvSpPr>
          <p:cNvPr id="2" name="TextBox 1"/>
          <p:cNvSpPr txBox="1"/>
          <p:nvPr/>
        </p:nvSpPr>
        <p:spPr>
          <a:xfrm>
            <a:off x="1371600" y="2743200"/>
            <a:ext cx="300082" cy="369332"/>
          </a:xfrm>
          <a:prstGeom prst="rect">
            <a:avLst/>
          </a:prstGeom>
          <a:noFill/>
        </p:spPr>
        <p:txBody>
          <a:bodyPr wrap="none" rtlCol="0">
            <a:spAutoFit/>
          </a:bodyPr>
          <a:lstStyle/>
          <a:p>
            <a:r>
              <a:rPr lang="en-US" dirty="0"/>
              <a:t>^</a:t>
            </a:r>
          </a:p>
        </p:txBody>
      </p:sp>
      <p:sp>
        <p:nvSpPr>
          <p:cNvPr id="5" name="TextBox 4"/>
          <p:cNvSpPr txBox="1"/>
          <p:nvPr/>
        </p:nvSpPr>
        <p:spPr>
          <a:xfrm>
            <a:off x="1371600" y="3124200"/>
            <a:ext cx="300082" cy="369332"/>
          </a:xfrm>
          <a:prstGeom prst="rect">
            <a:avLst/>
          </a:prstGeom>
          <a:noFill/>
        </p:spPr>
        <p:txBody>
          <a:bodyPr wrap="none" rtlCol="0">
            <a:spAutoFit/>
          </a:bodyPr>
          <a:lstStyle/>
          <a:p>
            <a:r>
              <a:rPr lang="en-US" dirty="0"/>
              <a:t>^</a:t>
            </a:r>
          </a:p>
        </p:txBody>
      </p:sp>
      <p:sp>
        <p:nvSpPr>
          <p:cNvPr id="6" name="TextBox 5"/>
          <p:cNvSpPr txBox="1"/>
          <p:nvPr/>
        </p:nvSpPr>
        <p:spPr>
          <a:xfrm>
            <a:off x="1824082" y="2761734"/>
            <a:ext cx="300082" cy="369332"/>
          </a:xfrm>
          <a:prstGeom prst="rect">
            <a:avLst/>
          </a:prstGeom>
          <a:noFill/>
        </p:spPr>
        <p:txBody>
          <a:bodyPr wrap="none" rtlCol="0">
            <a:spAutoFit/>
          </a:bodyPr>
          <a:lstStyle/>
          <a:p>
            <a:r>
              <a:rPr lang="en-US" dirty="0"/>
              <a:t>^</a:t>
            </a:r>
          </a:p>
        </p:txBody>
      </p:sp>
      <p:sp>
        <p:nvSpPr>
          <p:cNvPr id="7" name="TextBox 6"/>
          <p:cNvSpPr txBox="1"/>
          <p:nvPr/>
        </p:nvSpPr>
        <p:spPr>
          <a:xfrm>
            <a:off x="2362200" y="2768600"/>
            <a:ext cx="300082" cy="369332"/>
          </a:xfrm>
          <a:prstGeom prst="rect">
            <a:avLst/>
          </a:prstGeom>
          <a:noFill/>
        </p:spPr>
        <p:txBody>
          <a:bodyPr wrap="none" rtlCol="0">
            <a:spAutoFit/>
          </a:bodyPr>
          <a:lstStyle/>
          <a:p>
            <a:r>
              <a:rPr lang="en-US" dirty="0"/>
              <a:t>^</a:t>
            </a:r>
          </a:p>
        </p:txBody>
      </p:sp>
      <p:sp>
        <p:nvSpPr>
          <p:cNvPr id="8" name="TextBox 7"/>
          <p:cNvSpPr txBox="1"/>
          <p:nvPr/>
        </p:nvSpPr>
        <p:spPr>
          <a:xfrm>
            <a:off x="3276600" y="2743200"/>
            <a:ext cx="300082" cy="369332"/>
          </a:xfrm>
          <a:prstGeom prst="rect">
            <a:avLst/>
          </a:prstGeom>
          <a:noFill/>
        </p:spPr>
        <p:txBody>
          <a:bodyPr wrap="none" rtlCol="0">
            <a:spAutoFit/>
          </a:bodyPr>
          <a:lstStyle/>
          <a:p>
            <a:r>
              <a:rPr lang="en-US" dirty="0"/>
              <a:t>^</a:t>
            </a:r>
          </a:p>
        </p:txBody>
      </p:sp>
      <p:sp>
        <p:nvSpPr>
          <p:cNvPr id="9" name="TextBox 8"/>
          <p:cNvSpPr txBox="1"/>
          <p:nvPr/>
        </p:nvSpPr>
        <p:spPr>
          <a:xfrm>
            <a:off x="1833518" y="3112532"/>
            <a:ext cx="300082" cy="369332"/>
          </a:xfrm>
          <a:prstGeom prst="rect">
            <a:avLst/>
          </a:prstGeom>
          <a:noFill/>
        </p:spPr>
        <p:txBody>
          <a:bodyPr wrap="none" rtlCol="0">
            <a:spAutoFit/>
          </a:bodyPr>
          <a:lstStyle/>
          <a:p>
            <a:r>
              <a:rPr lang="en-US" dirty="0"/>
              <a:t>^</a:t>
            </a:r>
          </a:p>
        </p:txBody>
      </p:sp>
      <p:sp>
        <p:nvSpPr>
          <p:cNvPr id="10" name="TextBox 9"/>
          <p:cNvSpPr txBox="1"/>
          <p:nvPr/>
        </p:nvSpPr>
        <p:spPr>
          <a:xfrm>
            <a:off x="3276600" y="3124200"/>
            <a:ext cx="300082" cy="369332"/>
          </a:xfrm>
          <a:prstGeom prst="rect">
            <a:avLst/>
          </a:prstGeom>
          <a:noFill/>
        </p:spPr>
        <p:txBody>
          <a:bodyPr wrap="none" rtlCol="0">
            <a:spAutoFit/>
          </a:bodyPr>
          <a:lstStyle/>
          <a:p>
            <a:r>
              <a:rPr lang="en-US" dirty="0"/>
              <a:t>^</a:t>
            </a:r>
          </a:p>
        </p:txBody>
      </p:sp>
      <p:sp>
        <p:nvSpPr>
          <p:cNvPr id="11" name="TextBox 10"/>
          <p:cNvSpPr txBox="1"/>
          <p:nvPr/>
        </p:nvSpPr>
        <p:spPr>
          <a:xfrm>
            <a:off x="2362200" y="3124200"/>
            <a:ext cx="300082" cy="369332"/>
          </a:xfrm>
          <a:prstGeom prst="rect">
            <a:avLst/>
          </a:prstGeom>
          <a:noFill/>
        </p:spPr>
        <p:txBody>
          <a:bodyPr wrap="none" rtlCol="0">
            <a:spAutoFit/>
          </a:bodyPr>
          <a:lstStyle/>
          <a:p>
            <a:r>
              <a:rPr lang="en-US" dirty="0"/>
              <a:t>^</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17</a:t>
            </a:fld>
            <a:endParaRPr lang="en-US" altLang="en-US"/>
          </a:p>
        </p:txBody>
      </p:sp>
    </p:spTree>
    <p:extLst>
      <p:ext uri="{BB962C8B-B14F-4D97-AF65-F5344CB8AC3E}">
        <p14:creationId xmlns:p14="http://schemas.microsoft.com/office/powerpoint/2010/main" val="380499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0"/>
            <a:ext cx="8229600" cy="1143000"/>
          </a:xfrm>
        </p:spPr>
        <p:txBody>
          <a:bodyPr/>
          <a:lstStyle/>
          <a:p>
            <a:pPr eaLnBrk="1" hangingPunct="1"/>
            <a:r>
              <a:rPr lang="en-US" altLang="en-US" dirty="0"/>
              <a:t>Piecewise Polynomial Models</a:t>
            </a:r>
            <a:endParaRPr lang="en-US"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305800" cy="5334000"/>
              </a:xfrm>
            </p:spPr>
            <p:txBody>
              <a:bodyPr rtlCol="0">
                <a:normAutofit/>
              </a:bodyPr>
              <a:lstStyle/>
              <a:p>
                <a:pPr marL="0" indent="0" eaLnBrk="1" fontAlgn="auto" hangingPunct="1">
                  <a:spcAft>
                    <a:spcPts val="0"/>
                  </a:spcAft>
                  <a:buFont typeface="Arial" charset="0"/>
                  <a:buNone/>
                  <a:defRPr/>
                </a:pPr>
                <a:r>
                  <a:rPr lang="en-US" dirty="0"/>
                  <a:t>But</a:t>
                </a:r>
                <a:r>
                  <a:rPr lang="en-US" sz="2000" dirty="0"/>
                  <a:t> now we have double the coefficients to estimate – in this case, 7 coefficients instead of 3.  </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dirty="0"/>
                  <a:t>	  </a:t>
                </a:r>
                <a:r>
                  <a:rPr lang="en-US" dirty="0" err="1"/>
                  <a:t>y</a:t>
                </a:r>
                <a:r>
                  <a:rPr lang="en-US" b="1" baseline="-25000" dirty="0" err="1"/>
                  <a:t>i</a:t>
                </a:r>
                <a:r>
                  <a:rPr lang="en-US" baseline="-25000" dirty="0"/>
                  <a:t> </a:t>
                </a:r>
                <a:r>
                  <a:rPr lang="en-US" dirty="0"/>
                  <a:t>= </a:t>
                </a:r>
                <a:r>
                  <a:rPr lang="en-US" dirty="0">
                    <a:latin typeface="Symbol" panose="05050102010706020507" pitchFamily="18" charset="2"/>
                  </a:rPr>
                  <a:t>b</a:t>
                </a:r>
                <a:r>
                  <a:rPr lang="en-US" baseline="-25000" dirty="0"/>
                  <a:t>01 </a:t>
                </a:r>
                <a:r>
                  <a:rPr lang="en-US" dirty="0"/>
                  <a:t>+ </a:t>
                </a:r>
                <a:r>
                  <a:rPr lang="en-US" dirty="0">
                    <a:latin typeface="Symbol" panose="05050102010706020507" pitchFamily="18" charset="2"/>
                  </a:rPr>
                  <a:t>b</a:t>
                </a:r>
                <a:r>
                  <a:rPr lang="en-US" baseline="-25000" dirty="0">
                    <a:latin typeface="Symbol" panose="05050102010706020507" pitchFamily="18" charset="2"/>
                  </a:rPr>
                  <a:t>11</a:t>
                </a:r>
                <a:r>
                  <a:rPr lang="en-US" dirty="0">
                    <a:latin typeface="Symbol" panose="05050102010706020507" pitchFamily="18" charset="2"/>
                  </a:rPr>
                  <a:t> * </a:t>
                </a:r>
                <a:r>
                  <a:rPr lang="en-US" dirty="0"/>
                  <a:t>x</a:t>
                </a:r>
                <a:r>
                  <a:rPr lang="en-US" baseline="-25000" dirty="0"/>
                  <a:t>i</a:t>
                </a:r>
                <a:r>
                  <a:rPr lang="en-US" dirty="0"/>
                  <a:t> + </a:t>
                </a:r>
                <a:r>
                  <a:rPr lang="en-US" dirty="0">
                    <a:latin typeface="Symbol" panose="05050102010706020507" pitchFamily="18" charset="2"/>
                  </a:rPr>
                  <a:t>b</a:t>
                </a:r>
                <a:r>
                  <a:rPr lang="en-US" baseline="-25000" dirty="0">
                    <a:latin typeface="Symbol" panose="05050102010706020507" pitchFamily="18" charset="2"/>
                  </a:rPr>
                  <a:t>21</a:t>
                </a:r>
                <a:r>
                  <a:rPr lang="en-US" dirty="0">
                    <a:latin typeface="Symbol" panose="05050102010706020507" pitchFamily="18" charset="2"/>
                  </a:rPr>
                  <a:t> * </a:t>
                </a:r>
                <a:r>
                  <a:rPr lang="en-US" dirty="0"/>
                  <a:t>x</a:t>
                </a:r>
                <a:r>
                  <a:rPr lang="en-US" baseline="-25000" dirty="0"/>
                  <a:t>i</a:t>
                </a:r>
                <a:r>
                  <a:rPr lang="en-US" baseline="30000" dirty="0"/>
                  <a:t>2</a:t>
                </a:r>
                <a:r>
                  <a:rPr lang="en-US" dirty="0"/>
                  <a:t> </a:t>
                </a:r>
                <a:r>
                  <a:rPr lang="en-US" baseline="-25000" dirty="0"/>
                  <a:t>	 	</a:t>
                </a:r>
                <a:r>
                  <a:rPr lang="en-US" dirty="0"/>
                  <a:t>for x</a:t>
                </a:r>
                <a:r>
                  <a:rPr lang="en-US" baseline="-25000" dirty="0"/>
                  <a:t>i</a:t>
                </a:r>
                <a:r>
                  <a:rPr lang="en-US" dirty="0"/>
                  <a:t> ≤ c</a:t>
                </a:r>
              </a:p>
              <a:p>
                <a:pPr marL="0" indent="0" eaLnBrk="1" fontAlgn="auto" hangingPunct="1">
                  <a:spcAft>
                    <a:spcPts val="0"/>
                  </a:spcAft>
                  <a:buNone/>
                  <a:defRPr/>
                </a:pPr>
                <a:r>
                  <a:rPr lang="en-US" dirty="0"/>
                  <a:t>	  </a:t>
                </a:r>
                <a:r>
                  <a:rPr lang="en-US" dirty="0" err="1"/>
                  <a:t>y</a:t>
                </a:r>
                <a:r>
                  <a:rPr lang="en-US" baseline="-25000" dirty="0" err="1"/>
                  <a:t>i</a:t>
                </a:r>
                <a:r>
                  <a:rPr lang="en-US" baseline="-25000" dirty="0"/>
                  <a:t> </a:t>
                </a:r>
                <a:r>
                  <a:rPr lang="en-US" dirty="0"/>
                  <a:t>= </a:t>
                </a:r>
                <a:r>
                  <a:rPr lang="en-US" dirty="0">
                    <a:latin typeface="Symbol" panose="05050102010706020507" pitchFamily="18" charset="2"/>
                  </a:rPr>
                  <a:t>b</a:t>
                </a:r>
                <a:r>
                  <a:rPr lang="en-US" baseline="-25000" dirty="0"/>
                  <a:t>02 </a:t>
                </a:r>
                <a:r>
                  <a:rPr lang="en-US" dirty="0"/>
                  <a:t>+ </a:t>
                </a:r>
                <a:r>
                  <a:rPr lang="en-US" dirty="0">
                    <a:latin typeface="Symbol" panose="05050102010706020507" pitchFamily="18" charset="2"/>
                  </a:rPr>
                  <a:t>b</a:t>
                </a:r>
                <a:r>
                  <a:rPr lang="en-US" baseline="-25000" dirty="0">
                    <a:latin typeface="Symbol" panose="05050102010706020507" pitchFamily="18" charset="2"/>
                  </a:rPr>
                  <a:t>12</a:t>
                </a:r>
                <a:r>
                  <a:rPr lang="en-US" dirty="0">
                    <a:latin typeface="Symbol" panose="05050102010706020507" pitchFamily="18" charset="2"/>
                  </a:rPr>
                  <a:t> * </a:t>
                </a:r>
                <a:r>
                  <a:rPr lang="en-US" dirty="0"/>
                  <a:t>x</a:t>
                </a:r>
                <a:r>
                  <a:rPr lang="en-US" baseline="-25000" dirty="0"/>
                  <a:t>i</a:t>
                </a:r>
                <a:r>
                  <a:rPr lang="en-US" dirty="0"/>
                  <a:t> + </a:t>
                </a:r>
                <a:r>
                  <a:rPr lang="en-US" dirty="0">
                    <a:latin typeface="Symbol" panose="05050102010706020507" pitchFamily="18" charset="2"/>
                  </a:rPr>
                  <a:t>b</a:t>
                </a:r>
                <a:r>
                  <a:rPr lang="en-US" baseline="-25000" dirty="0">
                    <a:latin typeface="Symbol" panose="05050102010706020507" pitchFamily="18" charset="2"/>
                  </a:rPr>
                  <a:t>22</a:t>
                </a:r>
                <a:r>
                  <a:rPr lang="en-US" dirty="0">
                    <a:latin typeface="Symbol" panose="05050102010706020507" pitchFamily="18" charset="2"/>
                  </a:rPr>
                  <a:t> * </a:t>
                </a:r>
                <a:r>
                  <a:rPr lang="en-US" dirty="0"/>
                  <a:t>x</a:t>
                </a:r>
                <a:r>
                  <a:rPr lang="en-US" baseline="-25000" dirty="0"/>
                  <a:t>i</a:t>
                </a:r>
                <a:r>
                  <a:rPr lang="en-US" baseline="30000" dirty="0"/>
                  <a:t>2</a:t>
                </a:r>
                <a:r>
                  <a:rPr lang="en-US" dirty="0"/>
                  <a:t> +  </a:t>
                </a:r>
                <a:r>
                  <a:rPr lang="en-US" dirty="0">
                    <a:latin typeface="Symbol" panose="05050102010706020507" pitchFamily="18" charset="2"/>
                  </a:rPr>
                  <a:t>b</a:t>
                </a:r>
                <a:r>
                  <a:rPr lang="en-US" baseline="-25000" dirty="0">
                    <a:latin typeface="Symbol" panose="05050102010706020507" pitchFamily="18" charset="2"/>
                  </a:rPr>
                  <a:t>32</a:t>
                </a:r>
                <a:r>
                  <a:rPr lang="en-US" dirty="0">
                    <a:latin typeface="Symbol" panose="05050102010706020507" pitchFamily="18" charset="2"/>
                  </a:rPr>
                  <a:t> * </a:t>
                </a:r>
                <a:r>
                  <a:rPr lang="en-US" dirty="0"/>
                  <a:t>x</a:t>
                </a:r>
                <a:r>
                  <a:rPr lang="en-US" baseline="-25000" dirty="0"/>
                  <a:t>i</a:t>
                </a:r>
                <a:r>
                  <a:rPr lang="en-US" baseline="30000" dirty="0"/>
                  <a:t>3</a:t>
                </a:r>
                <a:r>
                  <a:rPr lang="en-US" dirty="0"/>
                  <a:t> </a:t>
                </a:r>
                <a:r>
                  <a:rPr lang="en-US" baseline="-25000" dirty="0"/>
                  <a:t>	</a:t>
                </a:r>
                <a:r>
                  <a:rPr lang="en-US" dirty="0"/>
                  <a:t>for x</a:t>
                </a:r>
                <a:r>
                  <a:rPr lang="en-US" baseline="-25000" dirty="0"/>
                  <a:t>i</a:t>
                </a:r>
                <a:r>
                  <a:rPr lang="en-US" dirty="0"/>
                  <a:t> ≤ c</a:t>
                </a:r>
              </a:p>
              <a:p>
                <a:pPr marL="0" indent="0" eaLnBrk="1" fontAlgn="auto" hangingPunct="1">
                  <a:spcAft>
                    <a:spcPts val="0"/>
                  </a:spcAft>
                  <a:buNone/>
                  <a:defRPr/>
                </a:pPr>
                <a:endParaRPr lang="en-US" dirty="0"/>
              </a:p>
              <a:p>
                <a:pPr marL="0" indent="0" eaLnBrk="1" fontAlgn="auto" hangingPunct="1">
                  <a:spcAft>
                    <a:spcPts val="0"/>
                  </a:spcAft>
                  <a:buNone/>
                  <a:defRPr/>
                </a:pPr>
                <a:endParaRPr lang="en-US" sz="2000" baseline="-25000" dirty="0"/>
              </a:p>
              <a:p>
                <a:pPr marL="0" indent="0" eaLnBrk="1" fontAlgn="auto" hangingPunct="1">
                  <a:spcAft>
                    <a:spcPts val="0"/>
                  </a:spcAft>
                  <a:buNone/>
                  <a:defRPr/>
                </a:pPr>
                <a:r>
                  <a:rPr lang="en-US" sz="2000" dirty="0"/>
                  <a:t>Again, we optimize the model by minimizing the error function</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	J(</a:t>
                </a:r>
                <a:r>
                  <a:rPr lang="en-US" sz="2000" dirty="0">
                    <a:latin typeface="Symbol" panose="05050102010706020507" pitchFamily="18" charset="2"/>
                  </a:rPr>
                  <a:t>b</a:t>
                </a:r>
                <a:r>
                  <a:rPr lang="en-US" sz="2000" dirty="0"/>
                  <a:t>) = </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𝑛</m:t>
                        </m:r>
                      </m:sup>
                      <m:e>
                        <m:r>
                          <a:rPr lang="en-US" sz="2000" b="0" i="1" smtClean="0">
                            <a:latin typeface="Cambria Math"/>
                          </a:rPr>
                          <m:t>{</m:t>
                        </m:r>
                        <m:r>
                          <a:rPr lang="en-US" sz="2000" b="0" i="1" smtClean="0">
                            <a:latin typeface="Cambria Math"/>
                          </a:rPr>
                          <m:t>𝑦𝑖</m:t>
                        </m:r>
                        <m:r>
                          <a:rPr lang="en-US" sz="2000" b="0" i="1" smtClean="0">
                            <a:latin typeface="Cambria Math"/>
                          </a:rPr>
                          <m:t> − </m:t>
                        </m:r>
                      </m:e>
                    </m:nary>
                  </m:oMath>
                </a14:m>
                <a:r>
                  <a:rPr lang="en-US" sz="2000" dirty="0">
                    <a:latin typeface="Symbol" panose="05050102010706020507" pitchFamily="18" charset="2"/>
                  </a:rPr>
                  <a:t> (b</a:t>
                </a:r>
                <a:r>
                  <a:rPr lang="en-US" sz="2000" baseline="-25000" dirty="0"/>
                  <a:t>01 </a:t>
                </a:r>
                <a:r>
                  <a:rPr lang="en-US" sz="2000" dirty="0"/>
                  <a:t>+ </a:t>
                </a:r>
                <a:r>
                  <a:rPr lang="en-US" sz="2000" dirty="0">
                    <a:latin typeface="Symbol" panose="05050102010706020507" pitchFamily="18" charset="2"/>
                  </a:rPr>
                  <a:t>b</a:t>
                </a:r>
                <a:r>
                  <a:rPr lang="en-US" sz="2000" baseline="-25000" dirty="0">
                    <a:latin typeface="Symbol" panose="05050102010706020507" pitchFamily="18" charset="2"/>
                  </a:rPr>
                  <a:t>11</a:t>
                </a:r>
                <a:r>
                  <a:rPr lang="en-US" sz="2000" dirty="0">
                    <a:latin typeface="Symbol" panose="05050102010706020507" pitchFamily="18" charset="2"/>
                  </a:rPr>
                  <a:t> * </a:t>
                </a:r>
                <a:r>
                  <a:rPr lang="en-US" sz="2000" dirty="0"/>
                  <a:t>x</a:t>
                </a:r>
                <a:r>
                  <a:rPr lang="en-US" sz="2000" baseline="-25000" dirty="0"/>
                  <a:t>i1</a:t>
                </a:r>
                <a:r>
                  <a:rPr lang="en-US" sz="2000" dirty="0"/>
                  <a:t> + </a:t>
                </a:r>
                <a:r>
                  <a:rPr lang="en-US" sz="2000" dirty="0">
                    <a:latin typeface="Symbol" panose="05050102010706020507" pitchFamily="18" charset="2"/>
                  </a:rPr>
                  <a:t>b</a:t>
                </a:r>
                <a:r>
                  <a:rPr lang="en-US" sz="2000" baseline="-25000" dirty="0">
                    <a:latin typeface="Symbol" panose="05050102010706020507" pitchFamily="18" charset="2"/>
                  </a:rPr>
                  <a:t>21</a:t>
                </a:r>
                <a:r>
                  <a:rPr lang="en-US" sz="2000" dirty="0">
                    <a:latin typeface="Symbol" panose="05050102010706020507" pitchFamily="18" charset="2"/>
                  </a:rPr>
                  <a:t> * </a:t>
                </a:r>
                <a:r>
                  <a:rPr lang="en-US" sz="2000" dirty="0"/>
                  <a:t>x</a:t>
                </a:r>
                <a:r>
                  <a:rPr lang="en-US" sz="2000" baseline="-25000" dirty="0"/>
                  <a:t>i2</a:t>
                </a:r>
                <a:r>
                  <a:rPr lang="en-US" sz="2000" dirty="0"/>
                  <a:t> ) *I(x</a:t>
                </a:r>
                <a:r>
                  <a:rPr lang="en-US" sz="2000" baseline="-25000" dirty="0"/>
                  <a:t>i1</a:t>
                </a:r>
                <a:r>
                  <a:rPr lang="en-US" sz="2000" dirty="0"/>
                  <a:t> &lt; c) </a:t>
                </a:r>
              </a:p>
              <a:p>
                <a:pPr marL="0" indent="0" eaLnBrk="1" fontAlgn="auto" hangingPunct="1">
                  <a:spcAft>
                    <a:spcPts val="0"/>
                  </a:spcAft>
                  <a:buNone/>
                  <a:defRPr/>
                </a:pPr>
                <a:r>
                  <a:rPr lang="en-US" sz="2000" dirty="0"/>
                  <a:t>			- </a:t>
                </a:r>
                <a:r>
                  <a:rPr lang="en-US" sz="2000" dirty="0">
                    <a:latin typeface="Symbol" panose="05050102010706020507" pitchFamily="18" charset="2"/>
                  </a:rPr>
                  <a:t>(b</a:t>
                </a:r>
                <a:r>
                  <a:rPr lang="en-US" sz="2000" baseline="-25000" dirty="0"/>
                  <a:t>02 </a:t>
                </a:r>
                <a:r>
                  <a:rPr lang="en-US" sz="2000" dirty="0"/>
                  <a:t>+ </a:t>
                </a:r>
                <a:r>
                  <a:rPr lang="en-US" sz="2000" dirty="0">
                    <a:latin typeface="Symbol" panose="05050102010706020507" pitchFamily="18" charset="2"/>
                  </a:rPr>
                  <a:t>b</a:t>
                </a:r>
                <a:r>
                  <a:rPr lang="en-US" sz="2000" baseline="-25000" dirty="0">
                    <a:latin typeface="Symbol" panose="05050102010706020507" pitchFamily="18" charset="2"/>
                  </a:rPr>
                  <a:t>12</a:t>
                </a:r>
                <a:r>
                  <a:rPr lang="en-US" sz="2000" dirty="0">
                    <a:latin typeface="Symbol" panose="05050102010706020507" pitchFamily="18" charset="2"/>
                  </a:rPr>
                  <a:t> * </a:t>
                </a:r>
                <a:r>
                  <a:rPr lang="en-US" sz="2000" dirty="0"/>
                  <a:t>x</a:t>
                </a:r>
                <a:r>
                  <a:rPr lang="en-US" sz="2000" baseline="-25000" dirty="0"/>
                  <a:t>i1</a:t>
                </a:r>
                <a:r>
                  <a:rPr lang="en-US" sz="2000" dirty="0"/>
                  <a:t> + </a:t>
                </a:r>
                <a:r>
                  <a:rPr lang="en-US" sz="2000" dirty="0">
                    <a:latin typeface="Symbol" panose="05050102010706020507" pitchFamily="18" charset="2"/>
                  </a:rPr>
                  <a:t>b</a:t>
                </a:r>
                <a:r>
                  <a:rPr lang="en-US" sz="2000" baseline="-25000" dirty="0">
                    <a:latin typeface="Symbol" panose="05050102010706020507" pitchFamily="18" charset="2"/>
                  </a:rPr>
                  <a:t>22</a:t>
                </a:r>
                <a:r>
                  <a:rPr lang="en-US" sz="2000" dirty="0">
                    <a:latin typeface="Symbol" panose="05050102010706020507" pitchFamily="18" charset="2"/>
                  </a:rPr>
                  <a:t> * </a:t>
                </a:r>
                <a:r>
                  <a:rPr lang="en-US" sz="2000" dirty="0"/>
                  <a:t>x</a:t>
                </a:r>
                <a:r>
                  <a:rPr lang="en-US" sz="2000" baseline="-25000" dirty="0"/>
                  <a:t>i2</a:t>
                </a:r>
                <a:r>
                  <a:rPr lang="en-US" sz="2000" dirty="0"/>
                  <a:t> + </a:t>
                </a:r>
                <a:r>
                  <a:rPr lang="en-US" dirty="0">
                    <a:latin typeface="Symbol" panose="05050102010706020507" pitchFamily="18" charset="2"/>
                  </a:rPr>
                  <a:t>b</a:t>
                </a:r>
                <a:r>
                  <a:rPr lang="en-US" baseline="-25000" dirty="0">
                    <a:latin typeface="Symbol" panose="05050102010706020507" pitchFamily="18" charset="2"/>
                  </a:rPr>
                  <a:t>32</a:t>
                </a:r>
                <a:r>
                  <a:rPr lang="en-US" dirty="0">
                    <a:latin typeface="Symbol" panose="05050102010706020507" pitchFamily="18" charset="2"/>
                  </a:rPr>
                  <a:t> * </a:t>
                </a:r>
                <a:r>
                  <a:rPr lang="en-US" dirty="0"/>
                  <a:t>x</a:t>
                </a:r>
                <a:r>
                  <a:rPr lang="en-US" baseline="-25000" dirty="0"/>
                  <a:t>i</a:t>
                </a:r>
                <a:r>
                  <a:rPr lang="en-US" baseline="30000" dirty="0"/>
                  <a:t>3</a:t>
                </a:r>
                <a:r>
                  <a:rPr lang="en-US" dirty="0"/>
                  <a:t> </a:t>
                </a:r>
                <a:r>
                  <a:rPr lang="en-US" sz="2000" dirty="0"/>
                  <a:t>) *I(x</a:t>
                </a:r>
                <a:r>
                  <a:rPr lang="en-US" sz="2000" baseline="-25000" dirty="0"/>
                  <a:t>i1 </a:t>
                </a:r>
                <a:r>
                  <a:rPr lang="en-US" sz="2000" dirty="0"/>
                  <a:t>&gt; c) </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When </a:t>
                </a:r>
                <a:r>
                  <a:rPr lang="en-US" dirty="0"/>
                  <a:t>minimizing J(</a:t>
                </a:r>
                <a:r>
                  <a:rPr lang="en-US" dirty="0">
                    <a:latin typeface="Symbol" panose="05050102010706020507" pitchFamily="18" charset="2"/>
                  </a:rPr>
                  <a:t>b</a:t>
                </a:r>
                <a:r>
                  <a:rPr lang="en-US" dirty="0"/>
                  <a:t>), </a:t>
                </a:r>
                <a:r>
                  <a:rPr lang="en-US" sz="2000" dirty="0"/>
                  <a:t>you can break it up into separate equations for </a:t>
                </a:r>
                <a:r>
                  <a:rPr lang="en-US" sz="2000" dirty="0" err="1"/>
                  <a:t>x</a:t>
                </a:r>
                <a:r>
                  <a:rPr lang="en-US" sz="2000" baseline="-25000" dirty="0" err="1"/>
                  <a:t>ij</a:t>
                </a:r>
                <a:r>
                  <a:rPr lang="en-US" sz="2000" dirty="0"/>
                  <a:t> &lt; c and </a:t>
                </a:r>
                <a:r>
                  <a:rPr lang="en-US" sz="2000" dirty="0" err="1"/>
                  <a:t>x</a:t>
                </a:r>
                <a:r>
                  <a:rPr lang="en-US" sz="2000" baseline="-25000" dirty="0" err="1"/>
                  <a:t>ij</a:t>
                </a:r>
                <a:r>
                  <a:rPr lang="en-US" sz="2000" dirty="0"/>
                  <a:t> &gt; c, as indicated by the I function.</a:t>
                </a:r>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305800" cy="5334000"/>
              </a:xfrm>
              <a:blipFill>
                <a:blip r:embed="rId2"/>
                <a:stretch>
                  <a:fillRect l="-808" t="-571"/>
                </a:stretch>
              </a:blipFill>
            </p:spPr>
            <p:txBody>
              <a:bodyPr/>
              <a:lstStyle/>
              <a:p>
                <a:r>
                  <a:rPr lang="en-US">
                    <a:noFill/>
                  </a:rPr>
                  <a:t> </a:t>
                </a:r>
              </a:p>
            </p:txBody>
          </p:sp>
        </mc:Fallback>
      </mc:AlternateContent>
      <p:sp>
        <p:nvSpPr>
          <p:cNvPr id="4" name="TextBox 3"/>
          <p:cNvSpPr txBox="1"/>
          <p:nvPr/>
        </p:nvSpPr>
        <p:spPr>
          <a:xfrm>
            <a:off x="1376318" y="1967468"/>
            <a:ext cx="300082" cy="369332"/>
          </a:xfrm>
          <a:prstGeom prst="rect">
            <a:avLst/>
          </a:prstGeom>
          <a:noFill/>
        </p:spPr>
        <p:txBody>
          <a:bodyPr wrap="none" rtlCol="0">
            <a:spAutoFit/>
          </a:bodyPr>
          <a:lstStyle/>
          <a:p>
            <a:r>
              <a:rPr lang="en-US" dirty="0"/>
              <a:t>^</a:t>
            </a:r>
          </a:p>
        </p:txBody>
      </p:sp>
      <p:sp>
        <p:nvSpPr>
          <p:cNvPr id="5" name="TextBox 4"/>
          <p:cNvSpPr txBox="1"/>
          <p:nvPr/>
        </p:nvSpPr>
        <p:spPr>
          <a:xfrm>
            <a:off x="1376318" y="2373868"/>
            <a:ext cx="300082" cy="369332"/>
          </a:xfrm>
          <a:prstGeom prst="rect">
            <a:avLst/>
          </a:prstGeom>
          <a:noFill/>
        </p:spPr>
        <p:txBody>
          <a:bodyPr wrap="none" rtlCol="0">
            <a:spAutoFit/>
          </a:bodyPr>
          <a:lstStyle/>
          <a:p>
            <a:r>
              <a:rPr lang="en-US" dirty="0"/>
              <a:t>^</a:t>
            </a:r>
          </a:p>
        </p:txBody>
      </p:sp>
      <p:sp>
        <p:nvSpPr>
          <p:cNvPr id="6" name="TextBox 5"/>
          <p:cNvSpPr txBox="1"/>
          <p:nvPr/>
        </p:nvSpPr>
        <p:spPr>
          <a:xfrm>
            <a:off x="1828800" y="1986002"/>
            <a:ext cx="300082" cy="369332"/>
          </a:xfrm>
          <a:prstGeom prst="rect">
            <a:avLst/>
          </a:prstGeom>
          <a:noFill/>
        </p:spPr>
        <p:txBody>
          <a:bodyPr wrap="none" rtlCol="0">
            <a:spAutoFit/>
          </a:bodyPr>
          <a:lstStyle/>
          <a:p>
            <a:r>
              <a:rPr lang="en-US" dirty="0"/>
              <a:t>^</a:t>
            </a:r>
          </a:p>
        </p:txBody>
      </p:sp>
      <p:sp>
        <p:nvSpPr>
          <p:cNvPr id="7" name="TextBox 6"/>
          <p:cNvSpPr txBox="1"/>
          <p:nvPr/>
        </p:nvSpPr>
        <p:spPr>
          <a:xfrm>
            <a:off x="2286000" y="1992868"/>
            <a:ext cx="300082" cy="369332"/>
          </a:xfrm>
          <a:prstGeom prst="rect">
            <a:avLst/>
          </a:prstGeom>
          <a:noFill/>
        </p:spPr>
        <p:txBody>
          <a:bodyPr wrap="none" rtlCol="0">
            <a:spAutoFit/>
          </a:bodyPr>
          <a:lstStyle/>
          <a:p>
            <a:r>
              <a:rPr lang="en-US" dirty="0"/>
              <a:t>^</a:t>
            </a:r>
          </a:p>
        </p:txBody>
      </p:sp>
      <p:sp>
        <p:nvSpPr>
          <p:cNvPr id="8" name="TextBox 7"/>
          <p:cNvSpPr txBox="1"/>
          <p:nvPr/>
        </p:nvSpPr>
        <p:spPr>
          <a:xfrm>
            <a:off x="3200400" y="1967468"/>
            <a:ext cx="300082" cy="369332"/>
          </a:xfrm>
          <a:prstGeom prst="rect">
            <a:avLst/>
          </a:prstGeom>
          <a:noFill/>
        </p:spPr>
        <p:txBody>
          <a:bodyPr wrap="none" rtlCol="0">
            <a:spAutoFit/>
          </a:bodyPr>
          <a:lstStyle/>
          <a:p>
            <a:r>
              <a:rPr lang="en-US" dirty="0"/>
              <a:t>^</a:t>
            </a:r>
          </a:p>
        </p:txBody>
      </p:sp>
      <p:sp>
        <p:nvSpPr>
          <p:cNvPr id="9" name="TextBox 8"/>
          <p:cNvSpPr txBox="1"/>
          <p:nvPr/>
        </p:nvSpPr>
        <p:spPr>
          <a:xfrm>
            <a:off x="1752600" y="2362200"/>
            <a:ext cx="300082" cy="369332"/>
          </a:xfrm>
          <a:prstGeom prst="rect">
            <a:avLst/>
          </a:prstGeom>
          <a:noFill/>
        </p:spPr>
        <p:txBody>
          <a:bodyPr wrap="none" rtlCol="0">
            <a:spAutoFit/>
          </a:bodyPr>
          <a:lstStyle/>
          <a:p>
            <a:r>
              <a:rPr lang="en-US" dirty="0"/>
              <a:t>^</a:t>
            </a:r>
          </a:p>
        </p:txBody>
      </p:sp>
      <p:sp>
        <p:nvSpPr>
          <p:cNvPr id="10" name="TextBox 9"/>
          <p:cNvSpPr txBox="1"/>
          <p:nvPr/>
        </p:nvSpPr>
        <p:spPr>
          <a:xfrm>
            <a:off x="3276600" y="2373868"/>
            <a:ext cx="300082" cy="369332"/>
          </a:xfrm>
          <a:prstGeom prst="rect">
            <a:avLst/>
          </a:prstGeom>
          <a:noFill/>
        </p:spPr>
        <p:txBody>
          <a:bodyPr wrap="none" rtlCol="0">
            <a:spAutoFit/>
          </a:bodyPr>
          <a:lstStyle/>
          <a:p>
            <a:r>
              <a:rPr lang="en-US" dirty="0"/>
              <a:t>^</a:t>
            </a:r>
          </a:p>
        </p:txBody>
      </p:sp>
      <p:sp>
        <p:nvSpPr>
          <p:cNvPr id="11" name="TextBox 10"/>
          <p:cNvSpPr txBox="1"/>
          <p:nvPr/>
        </p:nvSpPr>
        <p:spPr>
          <a:xfrm>
            <a:off x="2286000" y="2373868"/>
            <a:ext cx="300082" cy="369332"/>
          </a:xfrm>
          <a:prstGeom prst="rect">
            <a:avLst/>
          </a:prstGeom>
          <a:noFill/>
        </p:spPr>
        <p:txBody>
          <a:bodyPr wrap="none" rtlCol="0">
            <a:spAutoFit/>
          </a:bodyPr>
          <a:lstStyle/>
          <a:p>
            <a:r>
              <a:rPr lang="en-US" dirty="0"/>
              <a:t>^</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18</a:t>
            </a:fld>
            <a:endParaRPr lang="en-US" altLang="en-US"/>
          </a:p>
        </p:txBody>
      </p:sp>
      <p:sp>
        <p:nvSpPr>
          <p:cNvPr id="13" name="TextBox 12"/>
          <p:cNvSpPr txBox="1"/>
          <p:nvPr/>
        </p:nvSpPr>
        <p:spPr>
          <a:xfrm>
            <a:off x="3281318" y="4050268"/>
            <a:ext cx="300082" cy="369332"/>
          </a:xfrm>
          <a:prstGeom prst="rect">
            <a:avLst/>
          </a:prstGeom>
          <a:noFill/>
        </p:spPr>
        <p:txBody>
          <a:bodyPr wrap="none" rtlCol="0">
            <a:spAutoFit/>
          </a:bodyPr>
          <a:lstStyle/>
          <a:p>
            <a:r>
              <a:rPr lang="en-US" dirty="0"/>
              <a:t>^</a:t>
            </a:r>
          </a:p>
        </p:txBody>
      </p:sp>
      <p:sp>
        <p:nvSpPr>
          <p:cNvPr id="14" name="TextBox 13"/>
          <p:cNvSpPr txBox="1"/>
          <p:nvPr/>
        </p:nvSpPr>
        <p:spPr>
          <a:xfrm>
            <a:off x="3814718" y="4038600"/>
            <a:ext cx="300082" cy="369332"/>
          </a:xfrm>
          <a:prstGeom prst="rect">
            <a:avLst/>
          </a:prstGeom>
          <a:noFill/>
        </p:spPr>
        <p:txBody>
          <a:bodyPr wrap="none" rtlCol="0">
            <a:spAutoFit/>
          </a:bodyPr>
          <a:lstStyle/>
          <a:p>
            <a:r>
              <a:rPr lang="en-US" dirty="0"/>
              <a:t>^</a:t>
            </a:r>
          </a:p>
        </p:txBody>
      </p:sp>
      <p:sp>
        <p:nvSpPr>
          <p:cNvPr id="16" name="TextBox 15"/>
          <p:cNvSpPr txBox="1"/>
          <p:nvPr/>
        </p:nvSpPr>
        <p:spPr>
          <a:xfrm>
            <a:off x="4881518" y="4050268"/>
            <a:ext cx="300082" cy="369332"/>
          </a:xfrm>
          <a:prstGeom prst="rect">
            <a:avLst/>
          </a:prstGeom>
          <a:noFill/>
        </p:spPr>
        <p:txBody>
          <a:bodyPr wrap="none" rtlCol="0">
            <a:spAutoFit/>
          </a:bodyPr>
          <a:lstStyle/>
          <a:p>
            <a:r>
              <a:rPr lang="en-US" dirty="0"/>
              <a:t>^</a:t>
            </a:r>
          </a:p>
        </p:txBody>
      </p:sp>
      <p:sp>
        <p:nvSpPr>
          <p:cNvPr id="17" name="TextBox 16"/>
          <p:cNvSpPr txBox="1"/>
          <p:nvPr/>
        </p:nvSpPr>
        <p:spPr>
          <a:xfrm>
            <a:off x="3352800" y="4431268"/>
            <a:ext cx="300082" cy="369332"/>
          </a:xfrm>
          <a:prstGeom prst="rect">
            <a:avLst/>
          </a:prstGeom>
          <a:noFill/>
        </p:spPr>
        <p:txBody>
          <a:bodyPr wrap="none" rtlCol="0">
            <a:spAutoFit/>
          </a:bodyPr>
          <a:lstStyle/>
          <a:p>
            <a:r>
              <a:rPr lang="en-US" dirty="0"/>
              <a:t>^</a:t>
            </a:r>
          </a:p>
        </p:txBody>
      </p:sp>
      <p:sp>
        <p:nvSpPr>
          <p:cNvPr id="18" name="TextBox 17"/>
          <p:cNvSpPr txBox="1"/>
          <p:nvPr/>
        </p:nvSpPr>
        <p:spPr>
          <a:xfrm>
            <a:off x="3886200" y="4419600"/>
            <a:ext cx="300082" cy="369332"/>
          </a:xfrm>
          <a:prstGeom prst="rect">
            <a:avLst/>
          </a:prstGeom>
          <a:noFill/>
        </p:spPr>
        <p:txBody>
          <a:bodyPr wrap="none" rtlCol="0">
            <a:spAutoFit/>
          </a:bodyPr>
          <a:lstStyle/>
          <a:p>
            <a:r>
              <a:rPr lang="en-US" dirty="0"/>
              <a:t>^</a:t>
            </a:r>
          </a:p>
        </p:txBody>
      </p:sp>
      <p:sp>
        <p:nvSpPr>
          <p:cNvPr id="19" name="TextBox 18"/>
          <p:cNvSpPr txBox="1"/>
          <p:nvPr/>
        </p:nvSpPr>
        <p:spPr>
          <a:xfrm>
            <a:off x="4872082" y="4431268"/>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588462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Knots</a:t>
            </a:r>
          </a:p>
        </p:txBody>
      </p:sp>
      <p:sp>
        <p:nvSpPr>
          <p:cNvPr id="3" name="Content Placeholder 2"/>
          <p:cNvSpPr>
            <a:spLocks noGrp="1"/>
          </p:cNvSpPr>
          <p:nvPr>
            <p:ph idx="1"/>
          </p:nvPr>
        </p:nvSpPr>
        <p:spPr>
          <a:xfrm>
            <a:off x="381000" y="1066800"/>
            <a:ext cx="8534400" cy="5334000"/>
          </a:xfrm>
        </p:spPr>
        <p:txBody>
          <a:bodyPr rtlCol="0">
            <a:normAutofit/>
          </a:bodyPr>
          <a:lstStyle/>
          <a:p>
            <a:pPr marL="0" indent="0" eaLnBrk="1" fontAlgn="auto" hangingPunct="1">
              <a:spcAft>
                <a:spcPts val="0"/>
              </a:spcAft>
              <a:buNone/>
              <a:defRPr/>
            </a:pPr>
            <a:r>
              <a:rPr lang="en-US" sz="2000" dirty="0"/>
              <a:t>There can be one or more “break points” called knots.  In general the more knots you have the more flexible the fit.</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The complexity here is to determine</a:t>
            </a:r>
          </a:p>
          <a:p>
            <a:pPr eaLnBrk="1" fontAlgn="auto" hangingPunct="1">
              <a:spcAft>
                <a:spcPts val="0"/>
              </a:spcAft>
              <a:defRPr/>
            </a:pPr>
            <a:r>
              <a:rPr lang="en-US" sz="2000" dirty="0"/>
              <a:t>How many knots there should be?</a:t>
            </a:r>
          </a:p>
          <a:p>
            <a:pPr eaLnBrk="1" fontAlgn="auto" hangingPunct="1">
              <a:spcAft>
                <a:spcPts val="0"/>
              </a:spcAft>
              <a:defRPr/>
            </a:pPr>
            <a:r>
              <a:rPr lang="en-US" sz="2000" dirty="0"/>
              <a:t>Where to put them</a:t>
            </a:r>
          </a:p>
          <a:p>
            <a:pPr marL="0" indent="0" eaLnBrk="1" fontAlgn="auto" hangingPunct="1">
              <a:spcAft>
                <a:spcPts val="0"/>
              </a:spcAft>
              <a:buNone/>
              <a:tabLst>
                <a:tab pos="7429500" algn="l"/>
              </a:tabLst>
              <a:defRPr/>
            </a:pPr>
            <a:endParaRPr lang="en-US" sz="2000" dirty="0"/>
          </a:p>
          <a:p>
            <a:pPr marL="0" indent="0" eaLnBrk="1" fontAlgn="auto" hangingPunct="1">
              <a:spcAft>
                <a:spcPts val="0"/>
              </a:spcAft>
              <a:buNone/>
              <a:tabLst>
                <a:tab pos="7429500" algn="l"/>
              </a:tabLst>
              <a:defRPr/>
            </a:pPr>
            <a:r>
              <a:rPr lang="en-US" dirty="0"/>
              <a:t>Approach for specifying knots:</a:t>
            </a:r>
            <a:endParaRPr lang="en-US" sz="2000" dirty="0"/>
          </a:p>
          <a:p>
            <a:pPr eaLnBrk="1" fontAlgn="auto" hangingPunct="1">
              <a:spcAft>
                <a:spcPts val="0"/>
              </a:spcAft>
              <a:tabLst>
                <a:tab pos="7429500" algn="l"/>
              </a:tabLst>
              <a:defRPr/>
            </a:pPr>
            <a:r>
              <a:rPr lang="en-US" sz="2000" dirty="0"/>
              <a:t>You can use trial and error with Cross Validation. You can plot the errors and see where the errors are greatest (may need more knots).</a:t>
            </a:r>
          </a:p>
          <a:p>
            <a:pPr eaLnBrk="1" fontAlgn="auto" hangingPunct="1">
              <a:spcAft>
                <a:spcPts val="0"/>
              </a:spcAft>
              <a:tabLst>
                <a:tab pos="7429500" algn="l"/>
              </a:tabLst>
              <a:defRPr/>
            </a:pPr>
            <a:r>
              <a:rPr lang="en-US" dirty="0"/>
              <a:t>Once you figure out the number of knots, you can </a:t>
            </a:r>
          </a:p>
          <a:p>
            <a:pPr lvl="1" eaLnBrk="1" fontAlgn="auto" hangingPunct="1">
              <a:spcAft>
                <a:spcPts val="0"/>
              </a:spcAft>
              <a:tabLst>
                <a:tab pos="7429500" algn="l"/>
              </a:tabLst>
              <a:defRPr/>
            </a:pPr>
            <a:r>
              <a:rPr lang="en-US" dirty="0"/>
              <a:t>specify the </a:t>
            </a:r>
            <a:r>
              <a:rPr lang="en-US" b="1" dirty="0"/>
              <a:t>Degrees of Freedom </a:t>
            </a:r>
            <a:r>
              <a:rPr lang="en-US" dirty="0"/>
              <a:t>and let the software place the knots uniformly, or</a:t>
            </a:r>
          </a:p>
          <a:p>
            <a:pPr lvl="1" eaLnBrk="1" fontAlgn="auto" hangingPunct="1">
              <a:spcAft>
                <a:spcPts val="0"/>
              </a:spcAft>
              <a:tabLst>
                <a:tab pos="7429500" algn="l"/>
              </a:tabLst>
              <a:defRPr/>
            </a:pPr>
            <a:r>
              <a:rPr lang="en-US" dirty="0"/>
              <a:t>Specify where you want the knots</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19</a:t>
            </a:fld>
            <a:endParaRPr lang="en-US" altLang="en-US"/>
          </a:p>
        </p:txBody>
      </p:sp>
    </p:spTree>
    <p:extLst>
      <p:ext uri="{BB962C8B-B14F-4D97-AF65-F5344CB8AC3E}">
        <p14:creationId xmlns:p14="http://schemas.microsoft.com/office/powerpoint/2010/main" val="188141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Class Schedule</a:t>
            </a:r>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2</a:t>
            </a:fld>
            <a:endParaRPr lang="en-US" altLang="en-US"/>
          </a:p>
        </p:txBody>
      </p:sp>
      <p:graphicFrame>
        <p:nvGraphicFramePr>
          <p:cNvPr id="5" name="Table 4">
            <a:extLst>
              <a:ext uri="{FF2B5EF4-FFF2-40B4-BE49-F238E27FC236}">
                <a16:creationId xmlns:a16="http://schemas.microsoft.com/office/drawing/2014/main" id="{78203EF7-83EE-4F63-AFEA-E6021B09D912}"/>
              </a:ext>
            </a:extLst>
          </p:cNvPr>
          <p:cNvGraphicFramePr>
            <a:graphicFrameLocks noGrp="1"/>
          </p:cNvGraphicFramePr>
          <p:nvPr>
            <p:extLst>
              <p:ext uri="{D42A27DB-BD31-4B8C-83A1-F6EECF244321}">
                <p14:modId xmlns:p14="http://schemas.microsoft.com/office/powerpoint/2010/main" val="1677492113"/>
              </p:ext>
            </p:extLst>
          </p:nvPr>
        </p:nvGraphicFramePr>
        <p:xfrm>
          <a:off x="571498" y="808571"/>
          <a:ext cx="8115301" cy="5547468"/>
        </p:xfrm>
        <a:graphic>
          <a:graphicData uri="http://schemas.openxmlformats.org/drawingml/2006/table">
            <a:tbl>
              <a:tblPr firstRow="1" bandRow="1">
                <a:tableStyleId>{5C22544A-7EE6-4342-B048-85BDC9FD1C3A}</a:tableStyleId>
              </a:tblPr>
              <a:tblGrid>
                <a:gridCol w="733831">
                  <a:extLst>
                    <a:ext uri="{9D8B030D-6E8A-4147-A177-3AD203B41FA5}">
                      <a16:colId xmlns:a16="http://schemas.microsoft.com/office/drawing/2014/main" val="20000"/>
                    </a:ext>
                  </a:extLst>
                </a:gridCol>
                <a:gridCol w="752071">
                  <a:extLst>
                    <a:ext uri="{9D8B030D-6E8A-4147-A177-3AD203B41FA5}">
                      <a16:colId xmlns:a16="http://schemas.microsoft.com/office/drawing/2014/main" val="20001"/>
                    </a:ext>
                  </a:extLst>
                </a:gridCol>
                <a:gridCol w="4876800">
                  <a:extLst>
                    <a:ext uri="{9D8B030D-6E8A-4147-A177-3AD203B41FA5}">
                      <a16:colId xmlns:a16="http://schemas.microsoft.com/office/drawing/2014/main" val="20002"/>
                    </a:ext>
                  </a:extLst>
                </a:gridCol>
                <a:gridCol w="1752599">
                  <a:extLst>
                    <a:ext uri="{9D8B030D-6E8A-4147-A177-3AD203B41FA5}">
                      <a16:colId xmlns:a16="http://schemas.microsoft.com/office/drawing/2014/main" val="2236984056"/>
                    </a:ext>
                  </a:extLst>
                </a:gridCol>
              </a:tblGrid>
              <a:tr h="365766">
                <a:tc>
                  <a:txBody>
                    <a:bodyPr/>
                    <a:lstStyle/>
                    <a:p>
                      <a:pPr algn="ctr"/>
                      <a:r>
                        <a:rPr lang="en-US" sz="1800" dirty="0" err="1"/>
                        <a:t>Lec</a:t>
                      </a:r>
                      <a:r>
                        <a:rPr lang="en-US" sz="1800" dirty="0"/>
                        <a:t>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Date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Lecture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Due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3463">
                <a:tc>
                  <a:txBody>
                    <a:bodyPr/>
                    <a:lstStyle/>
                    <a:p>
                      <a:pPr algn="ctr"/>
                      <a:r>
                        <a:rPr lang="en-US" sz="1400" dirty="0"/>
                        <a:t>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Jan 15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Intro, Linear </a:t>
                      </a:r>
                      <a:r>
                        <a:rPr lang="en-US" sz="1400" baseline="0" dirty="0"/>
                        <a:t>Regression, Bias and Variability</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304806">
                <a:tc>
                  <a:txBody>
                    <a:bodyPr/>
                    <a:lstStyle/>
                    <a:p>
                      <a:pPr algn="ctr"/>
                      <a:r>
                        <a:rPr lang="en-US" sz="1400" dirty="0"/>
                        <a:t>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Jan 22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Unsupervised Learning: Clustering, Principle Comp. Analysis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04806">
                <a:tc>
                  <a:txBody>
                    <a:bodyPr/>
                    <a:lstStyle/>
                    <a:p>
                      <a:pPr algn="ctr"/>
                      <a:r>
                        <a:rPr lang="en-US" sz="1400" dirty="0"/>
                        <a:t>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Jan 29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KNN Regression, Cross Validation, Bootstrap</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304806">
                <a:tc>
                  <a:txBody>
                    <a:bodyPr/>
                    <a:lstStyle/>
                    <a:p>
                      <a:pPr algn="ctr"/>
                      <a:r>
                        <a:rPr lang="en-US" sz="1400" dirty="0"/>
                        <a:t>4</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Feb 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Ridge Regression, LASSO, Principle Components Regression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04806">
                <a:tc>
                  <a:txBody>
                    <a:bodyPr/>
                    <a:lstStyle/>
                    <a:p>
                      <a:pPr algn="ctr"/>
                      <a:r>
                        <a:rPr lang="en-US" sz="1400" dirty="0"/>
                        <a:t>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sz="1400" dirty="0"/>
                        <a:t>Feb 12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Extreme Nonlinear: </a:t>
                      </a:r>
                      <a:r>
                        <a:rPr lang="en-US" sz="1400" dirty="0">
                          <a:solidFill>
                            <a:schemeClr val="tx1"/>
                          </a:solidFill>
                        </a:rPr>
                        <a:t>Step Functions, Splines, Gradient Descent</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sz="1400" dirty="0">
                          <a:solidFill>
                            <a:schemeClr val="tx1"/>
                          </a:solidFill>
                        </a:rPr>
                        <a:t>Hwk 4, Project Plan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304806">
                <a:tc>
                  <a:txBody>
                    <a:bodyPr/>
                    <a:lstStyle/>
                    <a:p>
                      <a:pPr algn="ctr"/>
                      <a:r>
                        <a:rPr lang="en-US" sz="1400" dirty="0"/>
                        <a:t>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Feb 19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Classification, Logistic Regression</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04806">
                <a:tc>
                  <a:txBody>
                    <a:bodyPr/>
                    <a:lstStyle/>
                    <a:p>
                      <a:pPr algn="ctr"/>
                      <a:r>
                        <a:rPr lang="en-US" sz="1400" dirty="0"/>
                        <a:t>7</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Feb 26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Discriminant Analysis,</a:t>
                      </a:r>
                      <a:r>
                        <a:rPr lang="en-US" sz="1400" baseline="0" dirty="0">
                          <a:solidFill>
                            <a:schemeClr val="tx1"/>
                          </a:solidFill>
                        </a:rPr>
                        <a:t> </a:t>
                      </a:r>
                      <a:r>
                        <a:rPr lang="en-US" sz="1400" dirty="0">
                          <a:solidFill>
                            <a:schemeClr val="tx1"/>
                          </a:solidFill>
                        </a:rPr>
                        <a:t>Support Vector Machines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6, Plan Revision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Mar</a:t>
                      </a:r>
                      <a:r>
                        <a:rPr lang="en-US" sz="1400" baseline="0" dirty="0"/>
                        <a:t> 4</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Mid Term Exam</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89510944"/>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t>Mar</a:t>
                      </a:r>
                      <a:r>
                        <a:rPr lang="en-US" sz="1400" baseline="0" dirty="0"/>
                        <a:t> 11</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solidFill>
                            <a:schemeClr val="tx1"/>
                          </a:solidFill>
                        </a:rPr>
                        <a:t>Spring Break</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43926980"/>
                  </a:ext>
                </a:extLst>
              </a:tr>
              <a:tr h="304806">
                <a:tc>
                  <a:txBody>
                    <a:bodyPr/>
                    <a:lstStyle/>
                    <a:p>
                      <a:pPr algn="ctr"/>
                      <a:r>
                        <a:rPr lang="en-US" sz="1400" dirty="0"/>
                        <a:t>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Mar</a:t>
                      </a:r>
                      <a:r>
                        <a:rPr lang="en-US" sz="1400" baseline="0" dirty="0"/>
                        <a:t> 18</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Tree-Based Methods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7</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304806">
                <a:tc>
                  <a:txBody>
                    <a:bodyPr/>
                    <a:lstStyle/>
                    <a:p>
                      <a:pPr algn="ctr"/>
                      <a:r>
                        <a:rPr lang="en-US" sz="1400" dirty="0"/>
                        <a:t>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Mar 25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Neural</a:t>
                      </a:r>
                      <a:r>
                        <a:rPr lang="en-US" sz="1400" baseline="0" dirty="0">
                          <a:solidFill>
                            <a:schemeClr val="tx1"/>
                          </a:solidFill>
                        </a:rPr>
                        <a:t> Networks, Deep Learning </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0"/>
                  </a:ext>
                </a:extLst>
              </a:tr>
              <a:tr h="304806">
                <a:tc>
                  <a:txBody>
                    <a:bodyPr/>
                    <a:lstStyle/>
                    <a:p>
                      <a:pPr algn="ctr"/>
                      <a:r>
                        <a:rPr lang="en-US" sz="1400" dirty="0"/>
                        <a:t>10</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Apr 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Convolutional Neural</a:t>
                      </a:r>
                      <a:r>
                        <a:rPr lang="en-US" sz="1400" baseline="0" dirty="0">
                          <a:solidFill>
                            <a:schemeClr val="tx1"/>
                          </a:solidFill>
                        </a:rPr>
                        <a:t> Networks</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1"/>
                  </a:ext>
                </a:extLst>
              </a:tr>
              <a:tr h="304806">
                <a:tc>
                  <a:txBody>
                    <a:bodyPr/>
                    <a:lstStyle/>
                    <a:p>
                      <a:pPr algn="ctr"/>
                      <a:r>
                        <a:rPr lang="en-US" sz="1400" dirty="0"/>
                        <a:t>11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Apr 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Bayesian Analysis, Project Presentations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Final Project Due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2"/>
                  </a:ext>
                </a:extLst>
              </a:tr>
              <a:tr h="304806">
                <a:tc>
                  <a:txBody>
                    <a:bodyPr/>
                    <a:lstStyle/>
                    <a:p>
                      <a:pPr algn="ctr"/>
                      <a:r>
                        <a:rPr lang="en-US" sz="1400" dirty="0"/>
                        <a:t>12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Apr 15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Time Series, Project Presentations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10</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73379">
                <a:tc>
                  <a:txBody>
                    <a:bodyPr/>
                    <a:lstStyle/>
                    <a:p>
                      <a:pPr algn="ctr"/>
                      <a:r>
                        <a:rPr lang="en-US" sz="1400" dirty="0"/>
                        <a:t>13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Apr 22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Ethics of Machine Learning, Project Presentations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11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4"/>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Apr 29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solidFill>
                            <a:schemeClr val="tx1"/>
                          </a:solidFill>
                        </a:rPr>
                        <a:t>Study</a:t>
                      </a:r>
                      <a:r>
                        <a:rPr lang="en-US" sz="1400" baseline="0" dirty="0">
                          <a:solidFill>
                            <a:schemeClr val="tx1"/>
                          </a:solidFill>
                        </a:rPr>
                        <a:t> Day</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May 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Final Exam</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58133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Discontinuities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20</a:t>
            </a:fld>
            <a:endParaRPr lang="en-US" alt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3611"/>
          <a:stretch/>
        </p:blipFill>
        <p:spPr bwMode="auto">
          <a:xfrm>
            <a:off x="152400" y="1001556"/>
            <a:ext cx="8880764" cy="5367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9706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Degrees of Freedom</a:t>
            </a:r>
          </a:p>
        </p:txBody>
      </p:sp>
      <p:sp>
        <p:nvSpPr>
          <p:cNvPr id="3" name="Content Placeholder 2"/>
          <p:cNvSpPr>
            <a:spLocks noGrp="1"/>
          </p:cNvSpPr>
          <p:nvPr>
            <p:ph idx="1"/>
          </p:nvPr>
        </p:nvSpPr>
        <p:spPr/>
        <p:txBody>
          <a:bodyPr/>
          <a:lstStyle/>
          <a:p>
            <a:pPr marL="0" indent="0">
              <a:buNone/>
            </a:pPr>
            <a:r>
              <a:rPr lang="en-US" dirty="0"/>
              <a:t>The </a:t>
            </a:r>
            <a:r>
              <a:rPr lang="en-US" b="1" dirty="0"/>
              <a:t>Degrees of Freedom </a:t>
            </a:r>
            <a:r>
              <a:rPr lang="en-US" dirty="0"/>
              <a:t>(DOF) for a model is equal to the number of coefficients you have that are free to vary in order to minimize the error.  </a:t>
            </a:r>
          </a:p>
          <a:p>
            <a:pPr marL="0" indent="0">
              <a:buNone/>
            </a:pPr>
            <a:endParaRPr lang="en-US" dirty="0"/>
          </a:p>
          <a:p>
            <a:pPr marL="0" indent="0">
              <a:buNone/>
            </a:pPr>
            <a:r>
              <a:rPr lang="en-US" dirty="0"/>
              <a:t>For a linear model with 1 feature, DOF = 2 (constant plus the coefficient)</a:t>
            </a:r>
          </a:p>
          <a:p>
            <a:pPr marL="0" indent="0">
              <a:buNone/>
            </a:pPr>
            <a:endParaRPr lang="en-US" dirty="0"/>
          </a:p>
          <a:p>
            <a:pPr marL="0" indent="0">
              <a:buNone/>
            </a:pPr>
            <a:r>
              <a:rPr lang="en-US" dirty="0"/>
              <a:t>For a cubic model with 1 feature, DOF =  4 (constant plus 3 coefficients)</a:t>
            </a:r>
          </a:p>
          <a:p>
            <a:pPr marL="0" indent="0">
              <a:buNone/>
            </a:pPr>
            <a:endParaRPr lang="en-US" dirty="0"/>
          </a:p>
          <a:p>
            <a:pPr marL="0" indent="0">
              <a:buNone/>
            </a:pPr>
            <a:r>
              <a:rPr lang="en-US" dirty="0"/>
              <a:t>For a cubic model with 1 knot and no other constraints, DOF =  8 (2 constants plus 6 coefficients) </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21</a:t>
            </a:fld>
            <a:endParaRPr lang="en-US" altLang="en-US"/>
          </a:p>
        </p:txBody>
      </p:sp>
    </p:spTree>
    <p:extLst>
      <p:ext uri="{BB962C8B-B14F-4D97-AF65-F5344CB8AC3E}">
        <p14:creationId xmlns:p14="http://schemas.microsoft.com/office/powerpoint/2010/main" val="374634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EB93-56F5-4A3A-B904-39FE1943E11B}"/>
              </a:ext>
            </a:extLst>
          </p:cNvPr>
          <p:cNvSpPr>
            <a:spLocks noGrp="1"/>
          </p:cNvSpPr>
          <p:nvPr>
            <p:ph type="title"/>
          </p:nvPr>
        </p:nvSpPr>
        <p:spPr/>
        <p:txBody>
          <a:bodyPr/>
          <a:lstStyle/>
          <a:p>
            <a:r>
              <a:rPr lang="en-US" dirty="0"/>
              <a:t>Basis Functions</a:t>
            </a:r>
          </a:p>
        </p:txBody>
      </p:sp>
      <p:sp>
        <p:nvSpPr>
          <p:cNvPr id="3" name="Content Placeholder 2">
            <a:extLst>
              <a:ext uri="{FF2B5EF4-FFF2-40B4-BE49-F238E27FC236}">
                <a16:creationId xmlns:a16="http://schemas.microsoft.com/office/drawing/2014/main" id="{0153133E-5037-45A1-8383-96F8C9ED98E6}"/>
              </a:ext>
            </a:extLst>
          </p:cNvPr>
          <p:cNvSpPr>
            <a:spLocks noGrp="1"/>
          </p:cNvSpPr>
          <p:nvPr>
            <p:ph idx="1"/>
          </p:nvPr>
        </p:nvSpPr>
        <p:spPr/>
        <p:txBody>
          <a:bodyPr/>
          <a:lstStyle/>
          <a:p>
            <a:r>
              <a:rPr lang="en-US" dirty="0"/>
              <a:t>We need to choose a coordinate system for our models</a:t>
            </a:r>
          </a:p>
          <a:p>
            <a:endParaRPr lang="en-US" dirty="0"/>
          </a:p>
          <a:p>
            <a:r>
              <a:rPr lang="en-US" dirty="0"/>
              <a:t>The most obvious choice for basis functions for our models are the predictors X</a:t>
            </a:r>
            <a:r>
              <a:rPr lang="en-US" baseline="-25000" dirty="0"/>
              <a:t>1</a:t>
            </a:r>
            <a:r>
              <a:rPr lang="en-US" dirty="0"/>
              <a:t>, X</a:t>
            </a:r>
            <a:r>
              <a:rPr lang="en-US" baseline="-25000" dirty="0"/>
              <a:t>2</a:t>
            </a:r>
            <a:r>
              <a:rPr lang="en-US" dirty="0"/>
              <a:t>, …, </a:t>
            </a:r>
            <a:r>
              <a:rPr lang="en-US" dirty="0" err="1"/>
              <a:t>X</a:t>
            </a:r>
            <a:r>
              <a:rPr lang="en-US" baseline="-25000" dirty="0" err="1"/>
              <a:t>p</a:t>
            </a:r>
            <a:endParaRPr lang="en-US" baseline="-25000" dirty="0"/>
          </a:p>
          <a:p>
            <a:endParaRPr lang="en-US" baseline="-25000" dirty="0"/>
          </a:p>
          <a:p>
            <a:r>
              <a:rPr lang="en-US" dirty="0"/>
              <a:t>But these aren’t always the best choice</a:t>
            </a:r>
          </a:p>
          <a:p>
            <a:pPr lvl="1"/>
            <a:r>
              <a:rPr lang="en-US" dirty="0"/>
              <a:t>They may force a higher-dimensional model than necessary</a:t>
            </a:r>
          </a:p>
          <a:p>
            <a:pPr lvl="1"/>
            <a:r>
              <a:rPr lang="en-US" dirty="0"/>
              <a:t>They may be corelated to one another</a:t>
            </a:r>
          </a:p>
          <a:p>
            <a:pPr lvl="1"/>
            <a:r>
              <a:rPr lang="en-US" dirty="0"/>
              <a:t>They may make analysis more complicated than necessary</a:t>
            </a:r>
          </a:p>
          <a:p>
            <a:pPr marL="457200" lvl="1" indent="0">
              <a:buNone/>
            </a:pPr>
            <a:endParaRPr lang="en-US" dirty="0"/>
          </a:p>
          <a:p>
            <a:r>
              <a:rPr lang="en-US" dirty="0"/>
              <a:t>In general mathematical terms, you can construct functions which</a:t>
            </a:r>
          </a:p>
          <a:p>
            <a:pPr lvl="1"/>
            <a:r>
              <a:rPr lang="en-US" dirty="0"/>
              <a:t>Are orthogonal to one another = no correlation between basis vectors</a:t>
            </a:r>
          </a:p>
          <a:p>
            <a:pPr lvl="1"/>
            <a:r>
              <a:rPr lang="en-US" dirty="0"/>
              <a:t>Are low dimension across a subset of the whole range</a:t>
            </a:r>
          </a:p>
          <a:p>
            <a:pPr lvl="1"/>
            <a:r>
              <a:rPr lang="en-US" dirty="0"/>
              <a:t>Render complicated analysis simple </a:t>
            </a:r>
          </a:p>
        </p:txBody>
      </p:sp>
      <p:sp>
        <p:nvSpPr>
          <p:cNvPr id="4" name="Slide Number Placeholder 3">
            <a:extLst>
              <a:ext uri="{FF2B5EF4-FFF2-40B4-BE49-F238E27FC236}">
                <a16:creationId xmlns:a16="http://schemas.microsoft.com/office/drawing/2014/main" id="{C4C96DC7-D91D-44D3-AE1A-A03956267181}"/>
              </a:ext>
            </a:extLst>
          </p:cNvPr>
          <p:cNvSpPr>
            <a:spLocks noGrp="1"/>
          </p:cNvSpPr>
          <p:nvPr>
            <p:ph type="sldNum" sz="quarter" idx="12"/>
          </p:nvPr>
        </p:nvSpPr>
        <p:spPr/>
        <p:txBody>
          <a:bodyPr/>
          <a:lstStyle/>
          <a:p>
            <a:pPr>
              <a:defRPr/>
            </a:pPr>
            <a:fld id="{9695C8B4-01A2-485F-8B64-4640E234E3BB}" type="slidenum">
              <a:rPr lang="en-US" altLang="en-US" smtClean="0"/>
              <a:pPr>
                <a:defRPr/>
              </a:pPr>
              <a:t>22</a:t>
            </a:fld>
            <a:endParaRPr lang="en-US" altLang="en-US"/>
          </a:p>
        </p:txBody>
      </p:sp>
    </p:spTree>
    <p:extLst>
      <p:ext uri="{BB962C8B-B14F-4D97-AF65-F5344CB8AC3E}">
        <p14:creationId xmlns:p14="http://schemas.microsoft.com/office/powerpoint/2010/main" val="310376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Basis Vectors</a:t>
            </a:r>
          </a:p>
        </p:txBody>
      </p:sp>
      <p:pic>
        <p:nvPicPr>
          <p:cNvPr id="5" name="Content Placeholder 4"/>
          <p:cNvPicPr>
            <a:picLocks noGrp="1" noChangeAspect="1"/>
          </p:cNvPicPr>
          <p:nvPr>
            <p:ph idx="1"/>
          </p:nvPr>
        </p:nvPicPr>
        <p:blipFill>
          <a:blip r:embed="rId2"/>
          <a:stretch>
            <a:fillRect/>
          </a:stretch>
        </p:blipFill>
        <p:spPr>
          <a:xfrm>
            <a:off x="304800" y="1905000"/>
            <a:ext cx="8229600" cy="603751"/>
          </a:xfrm>
          <a:prstGeom prst="rect">
            <a:avLst/>
          </a:prstGeom>
        </p:spPr>
      </p:pic>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23</a:t>
            </a:fld>
            <a:endParaRPr lang="en-US" altLang="en-US"/>
          </a:p>
        </p:txBody>
      </p:sp>
      <p:sp>
        <p:nvSpPr>
          <p:cNvPr id="6" name="Content Placeholder 2"/>
          <p:cNvSpPr txBox="1">
            <a:spLocks/>
          </p:cNvSpPr>
          <p:nvPr/>
        </p:nvSpPr>
        <p:spPr bwMode="auto">
          <a:xfrm>
            <a:off x="431800" y="106680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dirty="0"/>
              <a:t>Instead of using the features </a:t>
            </a:r>
            <a:r>
              <a:rPr lang="en-US" dirty="0" err="1"/>
              <a:t>x</a:t>
            </a:r>
            <a:r>
              <a:rPr lang="en-US" baseline="-25000" dirty="0" err="1"/>
              <a:t>ij</a:t>
            </a:r>
            <a:r>
              <a:rPr lang="en-US" dirty="0"/>
              <a:t>, use orthogonal and normal combinations of the features.  </a:t>
            </a:r>
            <a:r>
              <a:rPr lang="en-US" u="sng" dirty="0"/>
              <a:t>Define some function b(x) as basis vectors</a:t>
            </a:r>
          </a:p>
          <a:p>
            <a:pPr marL="0" indent="0">
              <a:buFont typeface="Arial" charset="0"/>
              <a:buNone/>
            </a:pPr>
            <a:endParaRPr lang="en-US" dirty="0"/>
          </a:p>
          <a:p>
            <a:pPr marL="0" indent="0">
              <a:buFont typeface="Arial" charset="0"/>
              <a:buNone/>
            </a:pPr>
            <a:endParaRPr lang="en-US" dirty="0"/>
          </a:p>
          <a:p>
            <a:pPr marL="0" indent="0">
              <a:buFont typeface="Arial" charset="0"/>
              <a:buNone/>
            </a:pPr>
            <a:endParaRPr lang="en-US" dirty="0"/>
          </a:p>
          <a:p>
            <a:pPr marL="0" indent="0">
              <a:buFont typeface="Arial" charset="0"/>
              <a:buNone/>
            </a:pPr>
            <a:r>
              <a:rPr lang="en-US" dirty="0"/>
              <a:t>For splines, it turns out that a good representation for the basis vector is</a:t>
            </a:r>
          </a:p>
          <a:p>
            <a:pPr marL="0" indent="0">
              <a:buFont typeface="Arial" charset="0"/>
              <a:buNone/>
            </a:pPr>
            <a:endParaRPr lang="en-US" dirty="0"/>
          </a:p>
          <a:p>
            <a:pPr marL="0" indent="0">
              <a:buFont typeface="Arial" charset="0"/>
              <a:buNone/>
            </a:pPr>
            <a:endParaRPr lang="en-US" dirty="0"/>
          </a:p>
          <a:p>
            <a:pPr marL="0" indent="0">
              <a:buFont typeface="Arial" charset="0"/>
              <a:buNone/>
            </a:pPr>
            <a:endParaRPr lang="en-US" dirty="0"/>
          </a:p>
          <a:p>
            <a:pPr marL="0" indent="0">
              <a:buFont typeface="Arial" charset="0"/>
              <a:buNone/>
            </a:pPr>
            <a:endParaRPr lang="en-US" dirty="0"/>
          </a:p>
          <a:p>
            <a:pPr marL="0" indent="0">
              <a:buFont typeface="Arial" charset="0"/>
              <a:buNone/>
            </a:pPr>
            <a:r>
              <a:rPr lang="en-US" dirty="0"/>
              <a:t>The DOF for a cubic spline is (again) 4 + k, where k is the number of knots</a:t>
            </a:r>
          </a:p>
          <a:p>
            <a:pPr marL="0" indent="0">
              <a:buFont typeface="Arial" charset="0"/>
              <a:buNone/>
            </a:pPr>
            <a:endParaRPr lang="en-US" dirty="0"/>
          </a:p>
          <a:p>
            <a:pPr marL="0" indent="0">
              <a:buFont typeface="Arial" charset="0"/>
              <a:buNone/>
            </a:pPr>
            <a:endParaRPr lang="en-US" dirty="0"/>
          </a:p>
          <a:p>
            <a:pPr marL="0" indent="0">
              <a:buFont typeface="Arial" charset="0"/>
              <a:buNone/>
            </a:pPr>
            <a:r>
              <a:rPr lang="en-US" dirty="0"/>
              <a:t>  </a:t>
            </a:r>
          </a:p>
        </p:txBody>
      </p:sp>
      <p:pic>
        <p:nvPicPr>
          <p:cNvPr id="7" name="Picture 6"/>
          <p:cNvPicPr>
            <a:picLocks noChangeAspect="1"/>
          </p:cNvPicPr>
          <p:nvPr/>
        </p:nvPicPr>
        <p:blipFill>
          <a:blip r:embed="rId3"/>
          <a:stretch>
            <a:fillRect/>
          </a:stretch>
        </p:blipFill>
        <p:spPr>
          <a:xfrm>
            <a:off x="431800" y="3759701"/>
            <a:ext cx="8162925" cy="533400"/>
          </a:xfrm>
          <a:prstGeom prst="rect">
            <a:avLst/>
          </a:prstGeom>
        </p:spPr>
      </p:pic>
    </p:spTree>
    <p:extLst>
      <p:ext uri="{BB962C8B-B14F-4D97-AF65-F5344CB8AC3E}">
        <p14:creationId xmlns:p14="http://schemas.microsoft.com/office/powerpoint/2010/main" val="96143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Degrees of Freedom for Cubic Spline </a:t>
            </a:r>
          </a:p>
        </p:txBody>
      </p:sp>
      <p:sp>
        <p:nvSpPr>
          <p:cNvPr id="3" name="Content Placeholder 2"/>
          <p:cNvSpPr>
            <a:spLocks noGrp="1"/>
          </p:cNvSpPr>
          <p:nvPr>
            <p:ph idx="1"/>
          </p:nvPr>
        </p:nvSpPr>
        <p:spPr/>
        <p:txBody>
          <a:bodyPr/>
          <a:lstStyle/>
          <a:p>
            <a:pPr marL="0" indent="0">
              <a:buNone/>
            </a:pPr>
            <a:r>
              <a:rPr lang="en-US" dirty="0"/>
              <a:t>The </a:t>
            </a:r>
            <a:r>
              <a:rPr lang="en-US" b="1" dirty="0"/>
              <a:t>degrees of freedom </a:t>
            </a:r>
            <a:r>
              <a:rPr lang="en-US" dirty="0"/>
              <a:t>(DOF) for a model is equal to the number of coefficients you have that are free to vary in order to minimize the error minus the number of constraints.  </a:t>
            </a:r>
          </a:p>
          <a:p>
            <a:pPr marL="0" indent="0">
              <a:buNone/>
            </a:pPr>
            <a:endParaRPr lang="en-US" dirty="0"/>
          </a:p>
          <a:p>
            <a:pPr marL="0" indent="0">
              <a:buNone/>
            </a:pPr>
            <a:r>
              <a:rPr lang="en-US" dirty="0"/>
              <a:t>For a linear model with 1 knot, there are 2 lines and 4 DOF</a:t>
            </a:r>
          </a:p>
          <a:p>
            <a:r>
              <a:rPr lang="en-US" dirty="0"/>
              <a:t>If the lines are forced to be continuous at the knot then the DOF = 3</a:t>
            </a:r>
          </a:p>
          <a:p>
            <a:endParaRPr lang="en-US" dirty="0"/>
          </a:p>
          <a:p>
            <a:pPr marL="0" indent="0">
              <a:buNone/>
            </a:pPr>
            <a:r>
              <a:rPr lang="en-US" dirty="0"/>
              <a:t>For a cubic polynomial model with 1 knot, DOF = 8</a:t>
            </a:r>
          </a:p>
          <a:p>
            <a:pPr marL="0" indent="0">
              <a:buNone/>
            </a:pPr>
            <a:endParaRPr lang="en-US" dirty="0"/>
          </a:p>
          <a:p>
            <a:pPr marL="0" indent="0">
              <a:buNone/>
            </a:pPr>
            <a:r>
              <a:rPr lang="en-US" dirty="0"/>
              <a:t>For a cubic spline with 1 knot that is constrained to be </a:t>
            </a:r>
          </a:p>
          <a:p>
            <a:r>
              <a:rPr lang="en-US" dirty="0"/>
              <a:t>Continuous value, DOF = 7</a:t>
            </a:r>
          </a:p>
          <a:p>
            <a:r>
              <a:rPr lang="en-US" dirty="0"/>
              <a:t>Continuous value and continuous first derivative (slope), DOF = 6</a:t>
            </a:r>
          </a:p>
          <a:p>
            <a:r>
              <a:rPr lang="en-US" dirty="0"/>
              <a:t>Continuous value, first derivative, second derivative, DOF = 5   </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24</a:t>
            </a:fld>
            <a:endParaRPr lang="en-US" altLang="en-US"/>
          </a:p>
        </p:txBody>
      </p:sp>
    </p:spTree>
    <p:extLst>
      <p:ext uri="{BB962C8B-B14F-4D97-AF65-F5344CB8AC3E}">
        <p14:creationId xmlns:p14="http://schemas.microsoft.com/office/powerpoint/2010/main" val="96157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Splines</a:t>
            </a:r>
          </a:p>
        </p:txBody>
      </p:sp>
      <p:sp>
        <p:nvSpPr>
          <p:cNvPr id="3" name="Content Placeholder 2"/>
          <p:cNvSpPr>
            <a:spLocks noGrp="1"/>
          </p:cNvSpPr>
          <p:nvPr>
            <p:ph idx="1"/>
          </p:nvPr>
        </p:nvSpPr>
        <p:spPr/>
        <p:txBody>
          <a:bodyPr/>
          <a:lstStyle/>
          <a:p>
            <a:pPr marL="0" indent="0">
              <a:buNone/>
            </a:pPr>
            <a:r>
              <a:rPr lang="en-US" dirty="0"/>
              <a:t>Regression splines are a system of basis functions that can be used to represent discontinuous data. A </a:t>
            </a:r>
            <a:r>
              <a:rPr lang="en-US" b="1" dirty="0"/>
              <a:t>spline</a:t>
            </a:r>
            <a:r>
              <a:rPr lang="en-US" dirty="0"/>
              <a:t> is a linear or polynomial model continuous at derivative d-1 levels at all knots.</a:t>
            </a:r>
          </a:p>
          <a:p>
            <a:pPr marL="0" indent="0">
              <a:buNone/>
            </a:pPr>
            <a:endParaRPr lang="en-US" dirty="0"/>
          </a:p>
          <a:p>
            <a:pPr marL="0" indent="0">
              <a:buNone/>
            </a:pPr>
            <a:r>
              <a:rPr lang="en-US" dirty="0"/>
              <a:t>Thus a </a:t>
            </a:r>
            <a:r>
              <a:rPr lang="en-US" b="1" dirty="0"/>
              <a:t>cubic spline </a:t>
            </a:r>
            <a:r>
              <a:rPr lang="en-US" dirty="0"/>
              <a:t>is a polynomial model of degree 3 that is continuous at derivative 0 (the value at the knot), derivative 1 (slope at the knot), and derivative 2 (change in slope at the knot)</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25</a:t>
            </a:fld>
            <a:endParaRPr lang="en-US" alt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8885" r="51950" b="23610"/>
          <a:stretch/>
        </p:blipFill>
        <p:spPr bwMode="auto">
          <a:xfrm>
            <a:off x="1752600" y="3657600"/>
            <a:ext cx="5638800" cy="2947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907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059A-C998-43E9-ADD9-76D31129183E}"/>
              </a:ext>
            </a:extLst>
          </p:cNvPr>
          <p:cNvSpPr>
            <a:spLocks noGrp="1"/>
          </p:cNvSpPr>
          <p:nvPr>
            <p:ph type="title"/>
          </p:nvPr>
        </p:nvSpPr>
        <p:spPr/>
        <p:txBody>
          <a:bodyPr/>
          <a:lstStyle/>
          <a:p>
            <a:r>
              <a:rPr lang="en-US" dirty="0"/>
              <a:t>Cubic Spline </a:t>
            </a:r>
          </a:p>
        </p:txBody>
      </p:sp>
      <p:sp>
        <p:nvSpPr>
          <p:cNvPr id="3" name="Content Placeholder 2">
            <a:extLst>
              <a:ext uri="{FF2B5EF4-FFF2-40B4-BE49-F238E27FC236}">
                <a16:creationId xmlns:a16="http://schemas.microsoft.com/office/drawing/2014/main" id="{69FDB417-3DBD-4433-92E8-B043ECEC0EA3}"/>
              </a:ext>
            </a:extLst>
          </p:cNvPr>
          <p:cNvSpPr>
            <a:spLocks noGrp="1"/>
          </p:cNvSpPr>
          <p:nvPr>
            <p:ph idx="1"/>
          </p:nvPr>
        </p:nvSpPr>
        <p:spPr>
          <a:xfrm>
            <a:off x="457200" y="1143000"/>
            <a:ext cx="8534400" cy="4830763"/>
          </a:xfrm>
        </p:spPr>
        <p:txBody>
          <a:bodyPr/>
          <a:lstStyle/>
          <a:p>
            <a:r>
              <a:rPr lang="en-US" dirty="0"/>
              <a:t>A cubic spline with no knots is just a cubic polynomial</a:t>
            </a:r>
          </a:p>
          <a:p>
            <a:endParaRPr lang="en-US" dirty="0"/>
          </a:p>
          <a:p>
            <a:endParaRPr lang="en-US" dirty="0"/>
          </a:p>
          <a:p>
            <a:endParaRPr lang="en-US" dirty="0"/>
          </a:p>
          <a:p>
            <a:r>
              <a:rPr lang="en-US" dirty="0"/>
              <a:t>Two Cubic polynomials with a knot at c would be </a:t>
            </a:r>
          </a:p>
          <a:p>
            <a:endParaRPr lang="en-US" dirty="0"/>
          </a:p>
          <a:p>
            <a:pPr marL="3657600" lvl="8" indent="0">
              <a:buNone/>
            </a:pPr>
            <a:r>
              <a:rPr lang="en-US" dirty="0"/>
              <a:t>			(page 271)</a:t>
            </a:r>
          </a:p>
          <a:p>
            <a:pPr marL="3657600" lvl="8" indent="0">
              <a:buNone/>
            </a:pPr>
            <a:endParaRPr lang="en-US" dirty="0"/>
          </a:p>
          <a:p>
            <a:endParaRPr lang="en-US" dirty="0"/>
          </a:p>
          <a:p>
            <a:r>
              <a:rPr lang="en-US" dirty="0"/>
              <a:t>A cubic spline with a knot are 2 separate 3</a:t>
            </a:r>
            <a:r>
              <a:rPr lang="en-US" baseline="30000" dirty="0"/>
              <a:t>rd</a:t>
            </a:r>
            <a:r>
              <a:rPr lang="en-US" dirty="0"/>
              <a:t> order polynomials that fit together smoothly</a:t>
            </a:r>
          </a:p>
          <a:p>
            <a:endParaRPr lang="en-US" dirty="0"/>
          </a:p>
          <a:p>
            <a:pPr marL="0" indent="0">
              <a:buNone/>
            </a:pPr>
            <a:r>
              <a:rPr lang="en-US" dirty="0"/>
              <a:t>	</a:t>
            </a:r>
            <a:r>
              <a:rPr lang="en-US" dirty="0" err="1"/>
              <a:t>y</a:t>
            </a:r>
            <a:r>
              <a:rPr lang="en-US" baseline="-25000" dirty="0" err="1"/>
              <a:t>i</a:t>
            </a:r>
            <a:r>
              <a:rPr lang="en-US" dirty="0"/>
              <a:t> = (</a:t>
            </a:r>
            <a:r>
              <a:rPr lang="en-US" dirty="0">
                <a:latin typeface="Symbol" panose="05050102010706020507" pitchFamily="18" charset="2"/>
              </a:rPr>
              <a:t>b</a:t>
            </a:r>
            <a:r>
              <a:rPr lang="en-US" baseline="-25000" dirty="0"/>
              <a:t>01</a:t>
            </a:r>
            <a:r>
              <a:rPr lang="en-US" dirty="0"/>
              <a:t>x</a:t>
            </a:r>
            <a:r>
              <a:rPr lang="en-US" baseline="-25000" dirty="0"/>
              <a:t>i</a:t>
            </a:r>
            <a:r>
              <a:rPr lang="en-US" dirty="0"/>
              <a:t> + </a:t>
            </a:r>
            <a:r>
              <a:rPr lang="en-US" dirty="0">
                <a:latin typeface="Symbol" panose="05050102010706020507" pitchFamily="18" charset="2"/>
              </a:rPr>
              <a:t>b</a:t>
            </a:r>
            <a:r>
              <a:rPr lang="en-US" baseline="-25000" dirty="0">
                <a:latin typeface="Symbol" panose="05050102010706020507" pitchFamily="18" charset="2"/>
              </a:rPr>
              <a:t>11</a:t>
            </a:r>
            <a:r>
              <a:rPr lang="en-US" dirty="0"/>
              <a:t>x</a:t>
            </a:r>
            <a:r>
              <a:rPr lang="en-US" baseline="-25000" dirty="0"/>
              <a:t>i </a:t>
            </a:r>
            <a:r>
              <a:rPr lang="en-US" dirty="0"/>
              <a:t>+ </a:t>
            </a:r>
            <a:r>
              <a:rPr lang="en-US" dirty="0">
                <a:latin typeface="Symbol" panose="05050102010706020507" pitchFamily="18" charset="2"/>
              </a:rPr>
              <a:t>b</a:t>
            </a:r>
            <a:r>
              <a:rPr lang="en-US" baseline="-25000" dirty="0">
                <a:latin typeface="Symbol" panose="05050102010706020507" pitchFamily="18" charset="2"/>
              </a:rPr>
              <a:t>21</a:t>
            </a:r>
            <a:r>
              <a:rPr lang="en-US" dirty="0"/>
              <a:t>x</a:t>
            </a:r>
            <a:r>
              <a:rPr lang="en-US" baseline="-25000" dirty="0"/>
              <a:t>i</a:t>
            </a:r>
            <a:r>
              <a:rPr lang="en-US" baseline="30000" dirty="0"/>
              <a:t>2</a:t>
            </a:r>
            <a:r>
              <a:rPr lang="en-US" baseline="-25000" dirty="0"/>
              <a:t> </a:t>
            </a:r>
            <a:r>
              <a:rPr lang="en-US" dirty="0"/>
              <a:t>+ </a:t>
            </a:r>
            <a:r>
              <a:rPr lang="en-US" dirty="0">
                <a:latin typeface="Symbol" panose="05050102010706020507" pitchFamily="18" charset="2"/>
              </a:rPr>
              <a:t>b</a:t>
            </a:r>
            <a:r>
              <a:rPr lang="en-US" baseline="-25000" dirty="0">
                <a:latin typeface="Symbol" panose="05050102010706020507" pitchFamily="18" charset="2"/>
              </a:rPr>
              <a:t>31</a:t>
            </a:r>
            <a:r>
              <a:rPr lang="en-US" dirty="0"/>
              <a:t>x</a:t>
            </a:r>
            <a:r>
              <a:rPr lang="en-US" baseline="-25000" dirty="0"/>
              <a:t>i</a:t>
            </a:r>
            <a:r>
              <a:rPr lang="en-US" baseline="30000" dirty="0"/>
              <a:t>3</a:t>
            </a:r>
            <a:r>
              <a:rPr lang="en-US" baseline="-25000" dirty="0"/>
              <a:t> </a:t>
            </a:r>
            <a:r>
              <a:rPr lang="en-US" dirty="0"/>
              <a:t>)*I(x &lt; c) + </a:t>
            </a:r>
          </a:p>
          <a:p>
            <a:pPr marL="0" indent="0">
              <a:buNone/>
            </a:pPr>
            <a:r>
              <a:rPr lang="en-US" dirty="0"/>
              <a:t>	       (</a:t>
            </a:r>
            <a:r>
              <a:rPr lang="en-US" dirty="0">
                <a:latin typeface="Symbol" panose="05050102010706020507" pitchFamily="18" charset="2"/>
              </a:rPr>
              <a:t>b</a:t>
            </a:r>
            <a:r>
              <a:rPr lang="en-US" baseline="-25000" dirty="0"/>
              <a:t>02</a:t>
            </a:r>
            <a:r>
              <a:rPr lang="en-US" dirty="0"/>
              <a:t>x</a:t>
            </a:r>
            <a:r>
              <a:rPr lang="en-US" baseline="-25000" dirty="0"/>
              <a:t>i</a:t>
            </a:r>
            <a:r>
              <a:rPr lang="en-US" dirty="0"/>
              <a:t> + </a:t>
            </a:r>
            <a:r>
              <a:rPr lang="en-US" dirty="0">
                <a:latin typeface="Symbol" panose="05050102010706020507" pitchFamily="18" charset="2"/>
              </a:rPr>
              <a:t>b</a:t>
            </a:r>
            <a:r>
              <a:rPr lang="en-US" baseline="-25000" dirty="0">
                <a:latin typeface="Symbol" panose="05050102010706020507" pitchFamily="18" charset="2"/>
              </a:rPr>
              <a:t>12</a:t>
            </a:r>
            <a:r>
              <a:rPr lang="en-US" dirty="0"/>
              <a:t>x</a:t>
            </a:r>
            <a:r>
              <a:rPr lang="en-US" baseline="-25000" dirty="0"/>
              <a:t>i </a:t>
            </a:r>
            <a:r>
              <a:rPr lang="en-US" dirty="0"/>
              <a:t>+ </a:t>
            </a:r>
            <a:r>
              <a:rPr lang="en-US" dirty="0">
                <a:latin typeface="Symbol" panose="05050102010706020507" pitchFamily="18" charset="2"/>
              </a:rPr>
              <a:t>b</a:t>
            </a:r>
            <a:r>
              <a:rPr lang="en-US" baseline="-25000" dirty="0">
                <a:latin typeface="Symbol" panose="05050102010706020507" pitchFamily="18" charset="2"/>
              </a:rPr>
              <a:t>22</a:t>
            </a:r>
            <a:r>
              <a:rPr lang="en-US" dirty="0"/>
              <a:t>x</a:t>
            </a:r>
            <a:r>
              <a:rPr lang="en-US" baseline="-25000" dirty="0"/>
              <a:t>i</a:t>
            </a:r>
            <a:r>
              <a:rPr lang="en-US" baseline="30000" dirty="0"/>
              <a:t>2</a:t>
            </a:r>
            <a:r>
              <a:rPr lang="en-US" baseline="-25000" dirty="0"/>
              <a:t> </a:t>
            </a:r>
            <a:r>
              <a:rPr lang="en-US" dirty="0"/>
              <a:t>+ </a:t>
            </a:r>
            <a:r>
              <a:rPr lang="en-US" dirty="0">
                <a:latin typeface="Symbol" panose="05050102010706020507" pitchFamily="18" charset="2"/>
              </a:rPr>
              <a:t>b</a:t>
            </a:r>
            <a:r>
              <a:rPr lang="en-US" baseline="-25000" dirty="0">
                <a:latin typeface="Symbol" panose="05050102010706020507" pitchFamily="18" charset="2"/>
              </a:rPr>
              <a:t>32</a:t>
            </a:r>
            <a:r>
              <a:rPr lang="en-US" dirty="0"/>
              <a:t>x</a:t>
            </a:r>
            <a:r>
              <a:rPr lang="en-US" baseline="-25000" dirty="0"/>
              <a:t>i</a:t>
            </a:r>
            <a:r>
              <a:rPr lang="en-US" baseline="30000" dirty="0"/>
              <a:t>3</a:t>
            </a:r>
            <a:r>
              <a:rPr lang="en-US" baseline="-25000" dirty="0"/>
              <a:t> </a:t>
            </a:r>
            <a:r>
              <a:rPr lang="en-US" dirty="0"/>
              <a:t>)*I(x &gt; c) +  </a:t>
            </a:r>
            <a:r>
              <a:rPr lang="en-US" dirty="0">
                <a:latin typeface="Symbol" panose="05050102010706020507" pitchFamily="18" charset="2"/>
              </a:rPr>
              <a:t>b</a:t>
            </a:r>
            <a:r>
              <a:rPr lang="en-US" baseline="-25000" dirty="0">
                <a:latin typeface="Symbol" panose="05050102010706020507" pitchFamily="18" charset="2"/>
              </a:rPr>
              <a:t>4</a:t>
            </a:r>
            <a:r>
              <a:rPr lang="en-US" dirty="0">
                <a:latin typeface="Symbol" panose="05050102010706020507" pitchFamily="18" charset="2"/>
              </a:rPr>
              <a:t>(</a:t>
            </a:r>
            <a:r>
              <a:rPr lang="en-US" dirty="0"/>
              <a:t>x </a:t>
            </a:r>
            <a:r>
              <a:rPr lang="en-US" dirty="0">
                <a:latin typeface="Symbol" panose="05050102010706020507" pitchFamily="18" charset="2"/>
              </a:rPr>
              <a:t>- </a:t>
            </a:r>
            <a:r>
              <a:rPr lang="en-US" dirty="0">
                <a:latin typeface="+mj-lt"/>
              </a:rPr>
              <a:t>x</a:t>
            </a:r>
            <a:r>
              <a:rPr lang="en-US" baseline="-25000" dirty="0">
                <a:latin typeface="+mj-lt"/>
              </a:rPr>
              <a:t>c</a:t>
            </a:r>
            <a:r>
              <a:rPr lang="en-US" dirty="0">
                <a:latin typeface="+mj-lt"/>
              </a:rPr>
              <a:t>)</a:t>
            </a:r>
            <a:r>
              <a:rPr lang="en-US" baseline="30000" dirty="0">
                <a:latin typeface="+mj-lt"/>
              </a:rPr>
              <a:t>3</a:t>
            </a:r>
            <a:r>
              <a:rPr lang="en-US" dirty="0">
                <a:latin typeface="+mj-lt"/>
              </a:rPr>
              <a:t>*</a:t>
            </a:r>
            <a:r>
              <a:rPr lang="en-US" dirty="0"/>
              <a:t> I(x &gt; c)   </a:t>
            </a:r>
          </a:p>
          <a:p>
            <a:pPr marL="0" indent="0">
              <a:buNone/>
            </a:pPr>
            <a:r>
              <a:rPr lang="en-US" dirty="0"/>
              <a:t>							(</a:t>
            </a:r>
            <a:r>
              <a:rPr lang="en-US" dirty="0" err="1"/>
              <a:t>Eqs</a:t>
            </a:r>
            <a:r>
              <a:rPr lang="en-US" dirty="0"/>
              <a:t>. 7.9,7.10) </a:t>
            </a:r>
            <a:endParaRPr lang="en-US" dirty="0">
              <a:latin typeface="+mj-lt"/>
            </a:endParaRPr>
          </a:p>
          <a:p>
            <a:endParaRPr lang="en-US" dirty="0"/>
          </a:p>
          <a:p>
            <a:endParaRPr lang="en-US" dirty="0"/>
          </a:p>
        </p:txBody>
      </p:sp>
      <p:sp>
        <p:nvSpPr>
          <p:cNvPr id="4" name="Slide Number Placeholder 3">
            <a:extLst>
              <a:ext uri="{FF2B5EF4-FFF2-40B4-BE49-F238E27FC236}">
                <a16:creationId xmlns:a16="http://schemas.microsoft.com/office/drawing/2014/main" id="{487A049F-4527-45BD-B114-AB8763A8B833}"/>
              </a:ext>
            </a:extLst>
          </p:cNvPr>
          <p:cNvSpPr>
            <a:spLocks noGrp="1"/>
          </p:cNvSpPr>
          <p:nvPr>
            <p:ph type="sldNum" sz="quarter" idx="12"/>
          </p:nvPr>
        </p:nvSpPr>
        <p:spPr/>
        <p:txBody>
          <a:bodyPr/>
          <a:lstStyle/>
          <a:p>
            <a:pPr>
              <a:defRPr/>
            </a:pPr>
            <a:fld id="{9695C8B4-01A2-485F-8B64-4640E234E3BB}" type="slidenum">
              <a:rPr lang="en-US" altLang="en-US" smtClean="0"/>
              <a:pPr>
                <a:defRPr/>
              </a:pPr>
              <a:t>26</a:t>
            </a:fld>
            <a:endParaRPr lang="en-US" altLang="en-US" dirty="0"/>
          </a:p>
        </p:txBody>
      </p:sp>
      <p:pic>
        <p:nvPicPr>
          <p:cNvPr id="5" name="Picture 4">
            <a:extLst>
              <a:ext uri="{FF2B5EF4-FFF2-40B4-BE49-F238E27FC236}">
                <a16:creationId xmlns:a16="http://schemas.microsoft.com/office/drawing/2014/main" id="{2D95FD1B-FCD3-43A9-9A81-47C38464432D}"/>
              </a:ext>
            </a:extLst>
          </p:cNvPr>
          <p:cNvPicPr>
            <a:picLocks noChangeAspect="1"/>
          </p:cNvPicPr>
          <p:nvPr/>
        </p:nvPicPr>
        <p:blipFill>
          <a:blip r:embed="rId2"/>
          <a:stretch>
            <a:fillRect/>
          </a:stretch>
        </p:blipFill>
        <p:spPr>
          <a:xfrm>
            <a:off x="914400" y="1767382"/>
            <a:ext cx="7162801" cy="462271"/>
          </a:xfrm>
          <a:prstGeom prst="rect">
            <a:avLst/>
          </a:prstGeom>
        </p:spPr>
      </p:pic>
      <p:pic>
        <p:nvPicPr>
          <p:cNvPr id="7" name="Picture 6">
            <a:extLst>
              <a:ext uri="{FF2B5EF4-FFF2-40B4-BE49-F238E27FC236}">
                <a16:creationId xmlns:a16="http://schemas.microsoft.com/office/drawing/2014/main" id="{CE0F9357-42DE-4E54-8125-82431BE8FE36}"/>
              </a:ext>
            </a:extLst>
          </p:cNvPr>
          <p:cNvPicPr>
            <a:picLocks noChangeAspect="1"/>
          </p:cNvPicPr>
          <p:nvPr/>
        </p:nvPicPr>
        <p:blipFill rotWithShape="1">
          <a:blip r:embed="rId3"/>
          <a:srcRect r="18152"/>
          <a:stretch/>
        </p:blipFill>
        <p:spPr>
          <a:xfrm>
            <a:off x="1066800" y="3276600"/>
            <a:ext cx="5679061" cy="896500"/>
          </a:xfrm>
          <a:prstGeom prst="rect">
            <a:avLst/>
          </a:prstGeom>
        </p:spPr>
      </p:pic>
    </p:spTree>
    <p:extLst>
      <p:ext uri="{BB962C8B-B14F-4D97-AF65-F5344CB8AC3E}">
        <p14:creationId xmlns:p14="http://schemas.microsoft.com/office/powerpoint/2010/main" val="572447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Natural Cubic Splines</a:t>
            </a:r>
          </a:p>
        </p:txBody>
      </p:sp>
      <p:sp>
        <p:nvSpPr>
          <p:cNvPr id="3" name="Content Placeholder 2"/>
          <p:cNvSpPr>
            <a:spLocks noGrp="1"/>
          </p:cNvSpPr>
          <p:nvPr>
            <p:ph idx="1"/>
          </p:nvPr>
        </p:nvSpPr>
        <p:spPr>
          <a:xfrm>
            <a:off x="381000" y="1066800"/>
            <a:ext cx="8534400" cy="5334000"/>
          </a:xfrm>
        </p:spPr>
        <p:txBody>
          <a:bodyPr rtlCol="0">
            <a:normAutofit/>
          </a:bodyPr>
          <a:lstStyle/>
          <a:p>
            <a:pPr marL="0" indent="0" eaLnBrk="1" fontAlgn="auto" hangingPunct="1">
              <a:spcAft>
                <a:spcPts val="0"/>
              </a:spcAft>
              <a:buNone/>
              <a:defRPr/>
            </a:pPr>
            <a:r>
              <a:rPr lang="en-US" sz="2000" dirty="0"/>
              <a:t>Sometimes the cubic spline has low confidence on the edges, and the estimate goes unstable.  Natural cubic splines have an added constraint that the function must be linear at the edge of the range.</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27</a:t>
            </a:fld>
            <a:endParaRPr lang="en-US"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96281"/>
            <a:ext cx="7031038" cy="3842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1935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Knots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28</a:t>
            </a:fld>
            <a:endParaRPr lang="en-US"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43150"/>
            <a:ext cx="8372475"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bwMode="auto">
          <a:xfrm>
            <a:off x="431800" y="106680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dirty="0"/>
              <a:t>The complexity is then: How many knots do I pick, and where do I put them?</a:t>
            </a:r>
          </a:p>
          <a:p>
            <a:pPr marL="0" indent="0">
              <a:buFont typeface="Arial" charset="0"/>
              <a:buNone/>
            </a:pPr>
            <a:r>
              <a:rPr lang="en-US" dirty="0"/>
              <a:t>A: Specify DOF, let R space them equally, and look at the CV</a:t>
            </a:r>
          </a:p>
        </p:txBody>
      </p:sp>
    </p:spTree>
    <p:extLst>
      <p:ext uri="{BB962C8B-B14F-4D97-AF65-F5344CB8AC3E}">
        <p14:creationId xmlns:p14="http://schemas.microsoft.com/office/powerpoint/2010/main" val="414930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Splines</a:t>
            </a:r>
          </a:p>
        </p:txBody>
      </p:sp>
      <p:sp>
        <p:nvSpPr>
          <p:cNvPr id="3" name="Content Placeholder 2"/>
          <p:cNvSpPr>
            <a:spLocks noGrp="1"/>
          </p:cNvSpPr>
          <p:nvPr>
            <p:ph idx="1"/>
          </p:nvPr>
        </p:nvSpPr>
        <p:spPr/>
        <p:txBody>
          <a:bodyPr/>
          <a:lstStyle/>
          <a:p>
            <a:pPr marL="0" indent="0">
              <a:buNone/>
            </a:pPr>
            <a:r>
              <a:rPr lang="en-US" dirty="0"/>
              <a:t>Suppose we have an interpolation of a sample of data that is forced to go through every point.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would require a very flexible polynomial function for a basis.  Or maybe cut points at every sample. Either way it would likely badly overfit the data.</a:t>
            </a:r>
          </a:p>
          <a:p>
            <a:pPr marL="0" indent="0">
              <a:buNone/>
            </a:pPr>
            <a:endParaRPr lang="en-US" dirty="0"/>
          </a:p>
          <a:p>
            <a:pPr marL="0" indent="0">
              <a:buNone/>
            </a:pPr>
            <a:r>
              <a:rPr lang="en-US" dirty="0"/>
              <a:t>Let’s call this function that badly overfits g(x)</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29</a:t>
            </a:fld>
            <a:endParaRPr lang="en-US" altLang="en-US"/>
          </a:p>
        </p:txBody>
      </p:sp>
      <p:pic>
        <p:nvPicPr>
          <p:cNvPr id="1026" name="Picture 2" descr="../_images/interpolat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81200"/>
            <a:ext cx="442912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2514600" y="4114800"/>
            <a:ext cx="31376" cy="1740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tx2"/>
                </a:solidFill>
              </a:rPr>
              <a:t>Machine Learning Taxonomy</a:t>
            </a:r>
          </a:p>
        </p:txBody>
      </p:sp>
      <p:sp>
        <p:nvSpPr>
          <p:cNvPr id="4" name="Slide Number Placeholder 3"/>
          <p:cNvSpPr>
            <a:spLocks noGrp="1"/>
          </p:cNvSpPr>
          <p:nvPr>
            <p:ph type="sldNum" sz="quarter" idx="12"/>
          </p:nvPr>
        </p:nvSpPr>
        <p:spPr>
          <a:xfrm>
            <a:off x="6553200" y="6492875"/>
            <a:ext cx="2133600" cy="365125"/>
          </a:xfrm>
        </p:spPr>
        <p:txBody>
          <a:bodyPr/>
          <a:lstStyle/>
          <a:p>
            <a:pPr>
              <a:defRPr/>
            </a:pPr>
            <a:fld id="{CC8EFFDF-A50A-44BE-9F7E-90B33EF365A2}" type="slidenum">
              <a:rPr lang="en-US" altLang="en-US" smtClean="0"/>
              <a:pPr>
                <a:defRPr/>
              </a:pPr>
              <a:t>3</a:t>
            </a:fld>
            <a:endParaRPr lang="en-US" altLang="en-US" dirty="0"/>
          </a:p>
        </p:txBody>
      </p:sp>
      <p:sp>
        <p:nvSpPr>
          <p:cNvPr id="5" name="TextBox 4"/>
          <p:cNvSpPr txBox="1"/>
          <p:nvPr/>
        </p:nvSpPr>
        <p:spPr>
          <a:xfrm>
            <a:off x="3200400" y="990600"/>
            <a:ext cx="1941750" cy="369332"/>
          </a:xfrm>
          <a:prstGeom prst="rect">
            <a:avLst/>
          </a:prstGeom>
          <a:solidFill>
            <a:schemeClr val="accent1">
              <a:lumMod val="20000"/>
              <a:lumOff val="80000"/>
            </a:schemeClr>
          </a:solidFill>
          <a:ln w="38100">
            <a:solidFill>
              <a:schemeClr val="accent1"/>
            </a:solidFill>
          </a:ln>
        </p:spPr>
        <p:txBody>
          <a:bodyPr wrap="none" rtlCol="0">
            <a:spAutoFit/>
          </a:bodyPr>
          <a:lstStyle/>
          <a:p>
            <a:r>
              <a:rPr lang="en-US" dirty="0"/>
              <a:t>Statistical Learning</a:t>
            </a:r>
          </a:p>
        </p:txBody>
      </p:sp>
      <p:cxnSp>
        <p:nvCxnSpPr>
          <p:cNvPr id="7" name="Straight Connector 6"/>
          <p:cNvCxnSpPr/>
          <p:nvPr/>
        </p:nvCxnSpPr>
        <p:spPr>
          <a:xfrm>
            <a:off x="4191000" y="1359932"/>
            <a:ext cx="0" cy="228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217556" y="1588532"/>
            <a:ext cx="64786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9600" y="1969532"/>
            <a:ext cx="1215910"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Supervised</a:t>
            </a:r>
          </a:p>
        </p:txBody>
      </p:sp>
      <p:cxnSp>
        <p:nvCxnSpPr>
          <p:cNvPr id="13" name="Straight Connector 12"/>
          <p:cNvCxnSpPr/>
          <p:nvPr/>
        </p:nvCxnSpPr>
        <p:spPr>
          <a:xfrm>
            <a:off x="1219200" y="1588532"/>
            <a:ext cx="0" cy="3693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52600" y="1588532"/>
            <a:ext cx="1140120" cy="369332"/>
          </a:xfrm>
          <a:prstGeom prst="rect">
            <a:avLst/>
          </a:prstGeom>
          <a:noFill/>
        </p:spPr>
        <p:txBody>
          <a:bodyPr wrap="none" rtlCol="0">
            <a:spAutoFit/>
          </a:bodyPr>
          <a:lstStyle/>
          <a:p>
            <a:r>
              <a:rPr lang="en-US" dirty="0"/>
              <a:t>Outcomes</a:t>
            </a:r>
          </a:p>
        </p:txBody>
      </p:sp>
      <p:sp>
        <p:nvSpPr>
          <p:cNvPr id="17" name="TextBox 16"/>
          <p:cNvSpPr txBox="1"/>
          <p:nvPr/>
        </p:nvSpPr>
        <p:spPr>
          <a:xfrm>
            <a:off x="5867400" y="1588532"/>
            <a:ext cx="1463927" cy="369332"/>
          </a:xfrm>
          <a:prstGeom prst="rect">
            <a:avLst/>
          </a:prstGeom>
          <a:noFill/>
        </p:spPr>
        <p:txBody>
          <a:bodyPr wrap="none" rtlCol="0">
            <a:spAutoFit/>
          </a:bodyPr>
          <a:lstStyle/>
          <a:p>
            <a:r>
              <a:rPr lang="en-US" dirty="0"/>
              <a:t>No Outcomes</a:t>
            </a:r>
          </a:p>
        </p:txBody>
      </p:sp>
      <p:sp>
        <p:nvSpPr>
          <p:cNvPr id="19" name="TextBox 18"/>
          <p:cNvSpPr txBox="1"/>
          <p:nvPr/>
        </p:nvSpPr>
        <p:spPr>
          <a:xfrm>
            <a:off x="6934200" y="1981200"/>
            <a:ext cx="1469185"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Unsupervised</a:t>
            </a:r>
          </a:p>
        </p:txBody>
      </p:sp>
      <p:cxnSp>
        <p:nvCxnSpPr>
          <p:cNvPr id="20" name="Straight Connector 19"/>
          <p:cNvCxnSpPr/>
          <p:nvPr/>
        </p:nvCxnSpPr>
        <p:spPr>
          <a:xfrm flipH="1">
            <a:off x="7696200" y="1600200"/>
            <a:ext cx="1645" cy="3576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2000" y="2350532"/>
            <a:ext cx="0" cy="2608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9600" y="3505200"/>
            <a:ext cx="1201291"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Parametric</a:t>
            </a:r>
          </a:p>
          <a:p>
            <a:r>
              <a:rPr lang="en-US" dirty="0"/>
              <a:t>Estimation</a:t>
            </a:r>
          </a:p>
        </p:txBody>
      </p:sp>
      <p:sp>
        <p:nvSpPr>
          <p:cNvPr id="23" name="TextBox 22"/>
          <p:cNvSpPr txBox="1"/>
          <p:nvPr/>
        </p:nvSpPr>
        <p:spPr>
          <a:xfrm>
            <a:off x="2424453" y="3505200"/>
            <a:ext cx="1664558"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Non-Parametric</a:t>
            </a:r>
          </a:p>
          <a:p>
            <a:r>
              <a:rPr lang="en-US" dirty="0"/>
              <a:t>Estimation</a:t>
            </a:r>
          </a:p>
        </p:txBody>
      </p:sp>
      <p:sp>
        <p:nvSpPr>
          <p:cNvPr id="24" name="TextBox 23"/>
          <p:cNvSpPr txBox="1"/>
          <p:nvPr/>
        </p:nvSpPr>
        <p:spPr>
          <a:xfrm>
            <a:off x="4410310" y="2677636"/>
            <a:ext cx="1405321"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Classification</a:t>
            </a:r>
          </a:p>
        </p:txBody>
      </p:sp>
      <p:cxnSp>
        <p:nvCxnSpPr>
          <p:cNvPr id="25" name="Straight Connector 24"/>
          <p:cNvCxnSpPr/>
          <p:nvPr/>
        </p:nvCxnSpPr>
        <p:spPr>
          <a:xfrm>
            <a:off x="7162800" y="2350532"/>
            <a:ext cx="0" cy="1442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49300" y="4151531"/>
            <a:ext cx="12700" cy="22492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38200" y="4103132"/>
            <a:ext cx="821059" cy="369332"/>
          </a:xfrm>
          <a:prstGeom prst="rect">
            <a:avLst/>
          </a:prstGeom>
          <a:noFill/>
        </p:spPr>
        <p:txBody>
          <a:bodyPr wrap="none" rtlCol="0">
            <a:spAutoFit/>
          </a:bodyPr>
          <a:lstStyle/>
          <a:p>
            <a:r>
              <a:rPr lang="en-US" dirty="0"/>
              <a:t>y = f(x)</a:t>
            </a:r>
          </a:p>
        </p:txBody>
      </p:sp>
      <p:sp>
        <p:nvSpPr>
          <p:cNvPr id="31" name="TextBox 30"/>
          <p:cNvSpPr txBox="1"/>
          <p:nvPr/>
        </p:nvSpPr>
        <p:spPr>
          <a:xfrm>
            <a:off x="2653053" y="4103132"/>
            <a:ext cx="1461747" cy="646331"/>
          </a:xfrm>
          <a:prstGeom prst="rect">
            <a:avLst/>
          </a:prstGeom>
          <a:noFill/>
        </p:spPr>
        <p:txBody>
          <a:bodyPr wrap="none" rtlCol="0">
            <a:spAutoFit/>
          </a:bodyPr>
          <a:lstStyle/>
          <a:p>
            <a:r>
              <a:rPr lang="en-US" dirty="0"/>
              <a:t>non-equation</a:t>
            </a:r>
          </a:p>
          <a:p>
            <a:r>
              <a:rPr lang="en-US" dirty="0"/>
              <a:t>based</a:t>
            </a:r>
          </a:p>
        </p:txBody>
      </p:sp>
      <p:cxnSp>
        <p:nvCxnSpPr>
          <p:cNvPr id="26" name="Straight Connector 25"/>
          <p:cNvCxnSpPr/>
          <p:nvPr/>
        </p:nvCxnSpPr>
        <p:spPr>
          <a:xfrm>
            <a:off x="4648200" y="3048000"/>
            <a:ext cx="0" cy="3276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9227" y="2618601"/>
            <a:ext cx="1351973"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Quantitative</a:t>
            </a:r>
          </a:p>
          <a:p>
            <a:r>
              <a:rPr lang="en-US" dirty="0"/>
              <a:t>Estimation</a:t>
            </a:r>
          </a:p>
        </p:txBody>
      </p:sp>
      <p:cxnSp>
        <p:nvCxnSpPr>
          <p:cNvPr id="33" name="Straight Connector 32"/>
          <p:cNvCxnSpPr/>
          <p:nvPr/>
        </p:nvCxnSpPr>
        <p:spPr>
          <a:xfrm flipH="1">
            <a:off x="1981200" y="2655332"/>
            <a:ext cx="240371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2000" y="3232666"/>
            <a:ext cx="0" cy="2608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38200" y="4572000"/>
            <a:ext cx="1191352" cy="261610"/>
          </a:xfrm>
          <a:prstGeom prst="rect">
            <a:avLst/>
          </a:prstGeom>
          <a:solidFill>
            <a:srgbClr val="00B050">
              <a:alpha val="76863"/>
            </a:srgbClr>
          </a:solidFill>
          <a:ln>
            <a:solidFill>
              <a:schemeClr val="accent1"/>
            </a:solidFill>
          </a:ln>
        </p:spPr>
        <p:txBody>
          <a:bodyPr wrap="none" rtlCol="0">
            <a:spAutoFit/>
          </a:bodyPr>
          <a:lstStyle/>
          <a:p>
            <a:r>
              <a:rPr lang="en-US" sz="1100" dirty="0"/>
              <a:t>Linear Regression</a:t>
            </a:r>
          </a:p>
        </p:txBody>
      </p:sp>
      <p:sp>
        <p:nvSpPr>
          <p:cNvPr id="42" name="TextBox 41"/>
          <p:cNvSpPr txBox="1"/>
          <p:nvPr/>
        </p:nvSpPr>
        <p:spPr>
          <a:xfrm>
            <a:off x="838200" y="4953000"/>
            <a:ext cx="1157689" cy="261610"/>
          </a:xfrm>
          <a:prstGeom prst="rect">
            <a:avLst/>
          </a:prstGeom>
          <a:solidFill>
            <a:srgbClr val="00B050"/>
          </a:solidFill>
          <a:ln>
            <a:solidFill>
              <a:schemeClr val="accent1"/>
            </a:solidFill>
          </a:ln>
        </p:spPr>
        <p:txBody>
          <a:bodyPr wrap="none" rtlCol="0">
            <a:spAutoFit/>
          </a:bodyPr>
          <a:lstStyle/>
          <a:p>
            <a:r>
              <a:rPr lang="en-US" sz="1100" dirty="0"/>
              <a:t>Ridge Regression</a:t>
            </a:r>
          </a:p>
        </p:txBody>
      </p:sp>
      <p:sp>
        <p:nvSpPr>
          <p:cNvPr id="44" name="TextBox 43"/>
          <p:cNvSpPr txBox="1"/>
          <p:nvPr/>
        </p:nvSpPr>
        <p:spPr>
          <a:xfrm>
            <a:off x="838200" y="5365522"/>
            <a:ext cx="546945" cy="261610"/>
          </a:xfrm>
          <a:prstGeom prst="rect">
            <a:avLst/>
          </a:prstGeom>
          <a:solidFill>
            <a:srgbClr val="00B050"/>
          </a:solidFill>
          <a:ln>
            <a:solidFill>
              <a:schemeClr val="accent1"/>
            </a:solidFill>
          </a:ln>
        </p:spPr>
        <p:txBody>
          <a:bodyPr wrap="none" rtlCol="0">
            <a:spAutoFit/>
          </a:bodyPr>
          <a:lstStyle/>
          <a:p>
            <a:r>
              <a:rPr lang="en-US" sz="1100" dirty="0"/>
              <a:t>LASSO</a:t>
            </a:r>
          </a:p>
        </p:txBody>
      </p:sp>
      <p:sp>
        <p:nvSpPr>
          <p:cNvPr id="45" name="TextBox 44"/>
          <p:cNvSpPr txBox="1"/>
          <p:nvPr/>
        </p:nvSpPr>
        <p:spPr>
          <a:xfrm>
            <a:off x="838200" y="5746522"/>
            <a:ext cx="585417" cy="261610"/>
          </a:xfrm>
          <a:prstGeom prst="rect">
            <a:avLst/>
          </a:prstGeom>
          <a:solidFill>
            <a:srgbClr val="FFFF00"/>
          </a:solidFill>
          <a:ln>
            <a:solidFill>
              <a:schemeClr val="accent1"/>
            </a:solidFill>
          </a:ln>
        </p:spPr>
        <p:txBody>
          <a:bodyPr wrap="none" rtlCol="0">
            <a:spAutoFit/>
          </a:bodyPr>
          <a:lstStyle/>
          <a:p>
            <a:r>
              <a:rPr lang="en-US" sz="1100" dirty="0"/>
              <a:t>Splines</a:t>
            </a:r>
          </a:p>
        </p:txBody>
      </p:sp>
      <p:sp>
        <p:nvSpPr>
          <p:cNvPr id="48" name="TextBox 47"/>
          <p:cNvSpPr txBox="1"/>
          <p:nvPr/>
        </p:nvSpPr>
        <p:spPr>
          <a:xfrm>
            <a:off x="2705175" y="4773424"/>
            <a:ext cx="1095172" cy="261610"/>
          </a:xfrm>
          <a:prstGeom prst="rect">
            <a:avLst/>
          </a:prstGeom>
          <a:solidFill>
            <a:srgbClr val="00B050">
              <a:alpha val="76863"/>
            </a:srgbClr>
          </a:solidFill>
          <a:ln>
            <a:solidFill>
              <a:schemeClr val="accent1"/>
            </a:solidFill>
          </a:ln>
        </p:spPr>
        <p:txBody>
          <a:bodyPr wrap="none" rtlCol="0">
            <a:spAutoFit/>
          </a:bodyPr>
          <a:lstStyle/>
          <a:p>
            <a:r>
              <a:rPr lang="en-US" sz="1100" dirty="0"/>
              <a:t>KNN Regression</a:t>
            </a:r>
          </a:p>
        </p:txBody>
      </p:sp>
      <p:sp>
        <p:nvSpPr>
          <p:cNvPr id="49" name="TextBox 48"/>
          <p:cNvSpPr txBox="1"/>
          <p:nvPr/>
        </p:nvSpPr>
        <p:spPr>
          <a:xfrm>
            <a:off x="2705175" y="5176391"/>
            <a:ext cx="758541" cy="261610"/>
          </a:xfrm>
          <a:prstGeom prst="rect">
            <a:avLst/>
          </a:prstGeom>
          <a:solidFill>
            <a:srgbClr val="00B050">
              <a:alpha val="76863"/>
            </a:srgbClr>
          </a:solidFill>
          <a:ln>
            <a:solidFill>
              <a:schemeClr val="accent1"/>
            </a:solidFill>
          </a:ln>
        </p:spPr>
        <p:txBody>
          <a:bodyPr wrap="none" rtlCol="0">
            <a:spAutoFit/>
          </a:bodyPr>
          <a:lstStyle/>
          <a:p>
            <a:r>
              <a:rPr lang="en-US" sz="1100" dirty="0"/>
              <a:t>Clustering</a:t>
            </a:r>
          </a:p>
        </p:txBody>
      </p:sp>
      <p:sp>
        <p:nvSpPr>
          <p:cNvPr id="50" name="TextBox 49"/>
          <p:cNvSpPr txBox="1"/>
          <p:nvPr/>
        </p:nvSpPr>
        <p:spPr>
          <a:xfrm>
            <a:off x="2705175" y="5529590"/>
            <a:ext cx="1013419"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Decision Trees</a:t>
            </a:r>
          </a:p>
        </p:txBody>
      </p:sp>
      <p:sp>
        <p:nvSpPr>
          <p:cNvPr id="53" name="TextBox 52"/>
          <p:cNvSpPr txBox="1"/>
          <p:nvPr/>
        </p:nvSpPr>
        <p:spPr>
          <a:xfrm>
            <a:off x="4813906" y="3188732"/>
            <a:ext cx="1261884"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Logistic Regression</a:t>
            </a:r>
          </a:p>
        </p:txBody>
      </p:sp>
      <p:sp>
        <p:nvSpPr>
          <p:cNvPr id="54" name="TextBox 53"/>
          <p:cNvSpPr txBox="1"/>
          <p:nvPr/>
        </p:nvSpPr>
        <p:spPr>
          <a:xfrm>
            <a:off x="4800600" y="3657600"/>
            <a:ext cx="729687"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LDA/QDA</a:t>
            </a:r>
          </a:p>
        </p:txBody>
      </p:sp>
      <p:sp>
        <p:nvSpPr>
          <p:cNvPr id="59" name="TextBox 58"/>
          <p:cNvSpPr txBox="1"/>
          <p:nvPr/>
        </p:nvSpPr>
        <p:spPr>
          <a:xfrm>
            <a:off x="7272516" y="2579132"/>
            <a:ext cx="758541" cy="261610"/>
          </a:xfrm>
          <a:prstGeom prst="rect">
            <a:avLst/>
          </a:prstGeom>
          <a:solidFill>
            <a:srgbClr val="00B050">
              <a:alpha val="76863"/>
            </a:srgbClr>
          </a:solidFill>
          <a:ln>
            <a:solidFill>
              <a:schemeClr val="accent1"/>
            </a:solidFill>
          </a:ln>
        </p:spPr>
        <p:txBody>
          <a:bodyPr wrap="none" rtlCol="0">
            <a:spAutoFit/>
          </a:bodyPr>
          <a:lstStyle/>
          <a:p>
            <a:r>
              <a:rPr lang="en-US" sz="1100" dirty="0"/>
              <a:t>Clustering</a:t>
            </a:r>
          </a:p>
        </p:txBody>
      </p:sp>
      <p:sp>
        <p:nvSpPr>
          <p:cNvPr id="60" name="TextBox 59"/>
          <p:cNvSpPr txBox="1"/>
          <p:nvPr/>
        </p:nvSpPr>
        <p:spPr>
          <a:xfrm>
            <a:off x="7272516" y="2982099"/>
            <a:ext cx="912429" cy="430887"/>
          </a:xfrm>
          <a:prstGeom prst="rect">
            <a:avLst/>
          </a:prstGeom>
          <a:solidFill>
            <a:srgbClr val="00B050">
              <a:alpha val="76863"/>
            </a:srgbClr>
          </a:solidFill>
          <a:ln>
            <a:solidFill>
              <a:schemeClr val="accent1"/>
            </a:solidFill>
          </a:ln>
        </p:spPr>
        <p:txBody>
          <a:bodyPr wrap="none" rtlCol="0">
            <a:spAutoFit/>
          </a:bodyPr>
          <a:lstStyle/>
          <a:p>
            <a:r>
              <a:rPr lang="en-US" sz="1100" dirty="0"/>
              <a:t>Principal </a:t>
            </a:r>
          </a:p>
          <a:p>
            <a:r>
              <a:rPr lang="en-US" sz="1100" dirty="0"/>
              <a:t>Components</a:t>
            </a:r>
          </a:p>
        </p:txBody>
      </p:sp>
      <p:cxnSp>
        <p:nvCxnSpPr>
          <p:cNvPr id="51" name="Straight Connector 50"/>
          <p:cNvCxnSpPr>
            <a:stCxn id="23" idx="1"/>
            <a:endCxn id="22" idx="3"/>
          </p:cNvCxnSpPr>
          <p:nvPr/>
        </p:nvCxnSpPr>
        <p:spPr>
          <a:xfrm flipH="1">
            <a:off x="1810891" y="3828366"/>
            <a:ext cx="613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506921" y="4379552"/>
            <a:ext cx="1961884" cy="1600438"/>
          </a:xfrm>
          <a:prstGeom prst="rect">
            <a:avLst/>
          </a:prstGeom>
          <a:solidFill>
            <a:schemeClr val="accent1">
              <a:lumMod val="20000"/>
              <a:lumOff val="80000"/>
            </a:schemeClr>
          </a:solidFill>
          <a:ln w="38100">
            <a:solidFill>
              <a:srgbClr val="0070C0"/>
            </a:solidFill>
          </a:ln>
        </p:spPr>
        <p:txBody>
          <a:bodyPr wrap="none" rtlCol="0">
            <a:spAutoFit/>
          </a:bodyPr>
          <a:lstStyle/>
          <a:p>
            <a:r>
              <a:rPr lang="en-US" u="sng" dirty="0"/>
              <a:t>Common Elements</a:t>
            </a:r>
          </a:p>
          <a:p>
            <a:pPr marL="285750" indent="-285750">
              <a:buFont typeface="Arial" panose="020B0604020202020204" pitchFamily="34" charset="0"/>
              <a:buChar char="•"/>
            </a:pPr>
            <a:r>
              <a:rPr lang="en-US" sz="1600" dirty="0"/>
              <a:t>Cross Validation</a:t>
            </a:r>
          </a:p>
          <a:p>
            <a:pPr marL="285750" indent="-285750">
              <a:buFont typeface="Arial" panose="020B0604020202020204" pitchFamily="34" charset="0"/>
              <a:buChar char="•"/>
            </a:pPr>
            <a:r>
              <a:rPr lang="en-US" sz="1600" dirty="0"/>
              <a:t>Feature Selection</a:t>
            </a:r>
          </a:p>
          <a:p>
            <a:pPr marL="285750" indent="-285750">
              <a:buFont typeface="Arial" panose="020B0604020202020204" pitchFamily="34" charset="0"/>
              <a:buChar char="•"/>
            </a:pPr>
            <a:r>
              <a:rPr lang="en-US" sz="1600" dirty="0"/>
              <a:t>Gradient Descent</a:t>
            </a:r>
          </a:p>
          <a:p>
            <a:pPr marL="285750" indent="-285750">
              <a:buFont typeface="Arial" panose="020B0604020202020204" pitchFamily="34" charset="0"/>
              <a:buChar char="•"/>
            </a:pPr>
            <a:r>
              <a:rPr lang="en-US" sz="1600" dirty="0"/>
              <a:t>Bootstrap</a:t>
            </a:r>
          </a:p>
          <a:p>
            <a:pPr marL="285750" indent="-285750">
              <a:buFont typeface="Arial" panose="020B0604020202020204" pitchFamily="34" charset="0"/>
              <a:buChar char="•"/>
            </a:pPr>
            <a:r>
              <a:rPr lang="en-US" sz="1600" dirty="0"/>
              <a:t>Boosting</a:t>
            </a:r>
          </a:p>
        </p:txBody>
      </p:sp>
      <p:sp>
        <p:nvSpPr>
          <p:cNvPr id="61" name="TextBox 60"/>
          <p:cNvSpPr txBox="1"/>
          <p:nvPr/>
        </p:nvSpPr>
        <p:spPr>
          <a:xfrm>
            <a:off x="1905000" y="2579132"/>
            <a:ext cx="1316386" cy="646331"/>
          </a:xfrm>
          <a:prstGeom prst="rect">
            <a:avLst/>
          </a:prstGeom>
          <a:noFill/>
        </p:spPr>
        <p:txBody>
          <a:bodyPr wrap="none" rtlCol="0">
            <a:spAutoFit/>
          </a:bodyPr>
          <a:lstStyle/>
          <a:p>
            <a:r>
              <a:rPr lang="en-US" dirty="0"/>
              <a:t>Outcome</a:t>
            </a:r>
          </a:p>
          <a:p>
            <a:r>
              <a:rPr lang="en-US" dirty="0"/>
              <a:t>is a Number</a:t>
            </a:r>
          </a:p>
        </p:txBody>
      </p:sp>
      <p:sp>
        <p:nvSpPr>
          <p:cNvPr id="65" name="TextBox 64"/>
          <p:cNvSpPr txBox="1"/>
          <p:nvPr/>
        </p:nvSpPr>
        <p:spPr>
          <a:xfrm>
            <a:off x="3403204" y="2579132"/>
            <a:ext cx="1050352" cy="646331"/>
          </a:xfrm>
          <a:prstGeom prst="rect">
            <a:avLst/>
          </a:prstGeom>
          <a:noFill/>
        </p:spPr>
        <p:txBody>
          <a:bodyPr wrap="none" rtlCol="0">
            <a:spAutoFit/>
          </a:bodyPr>
          <a:lstStyle/>
          <a:p>
            <a:r>
              <a:rPr lang="en-US" dirty="0"/>
              <a:t>Outcome</a:t>
            </a:r>
          </a:p>
          <a:p>
            <a:r>
              <a:rPr lang="en-US" dirty="0"/>
              <a:t>is a Class</a:t>
            </a:r>
          </a:p>
        </p:txBody>
      </p:sp>
      <p:sp>
        <p:nvSpPr>
          <p:cNvPr id="62" name="TextBox 61"/>
          <p:cNvSpPr txBox="1"/>
          <p:nvPr/>
        </p:nvSpPr>
        <p:spPr>
          <a:xfrm>
            <a:off x="852626" y="6139190"/>
            <a:ext cx="841897" cy="261610"/>
          </a:xfrm>
          <a:prstGeom prst="rect">
            <a:avLst/>
          </a:prstGeom>
          <a:noFill/>
          <a:ln>
            <a:solidFill>
              <a:schemeClr val="accent1"/>
            </a:solidFill>
          </a:ln>
        </p:spPr>
        <p:txBody>
          <a:bodyPr wrap="none" rtlCol="0">
            <a:spAutoFit/>
          </a:bodyPr>
          <a:lstStyle/>
          <a:p>
            <a:r>
              <a:rPr lang="en-US" sz="1100" dirty="0"/>
              <a:t>Time Series</a:t>
            </a:r>
          </a:p>
        </p:txBody>
      </p:sp>
      <p:sp>
        <p:nvSpPr>
          <p:cNvPr id="69" name="TextBox 68"/>
          <p:cNvSpPr txBox="1"/>
          <p:nvPr/>
        </p:nvSpPr>
        <p:spPr>
          <a:xfrm>
            <a:off x="4839053" y="5148590"/>
            <a:ext cx="1013419"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Decision Trees</a:t>
            </a:r>
          </a:p>
        </p:txBody>
      </p:sp>
      <p:sp>
        <p:nvSpPr>
          <p:cNvPr id="70" name="TextBox 69"/>
          <p:cNvSpPr txBox="1"/>
          <p:nvPr/>
        </p:nvSpPr>
        <p:spPr>
          <a:xfrm>
            <a:off x="4800600" y="6062990"/>
            <a:ext cx="864339"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Neural Nets</a:t>
            </a:r>
          </a:p>
        </p:txBody>
      </p:sp>
      <p:sp>
        <p:nvSpPr>
          <p:cNvPr id="71" name="TextBox 70"/>
          <p:cNvSpPr txBox="1"/>
          <p:nvPr/>
        </p:nvSpPr>
        <p:spPr>
          <a:xfrm>
            <a:off x="4818500" y="5605790"/>
            <a:ext cx="1183337"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Analysis</a:t>
            </a:r>
          </a:p>
        </p:txBody>
      </p:sp>
      <p:sp>
        <p:nvSpPr>
          <p:cNvPr id="72" name="TextBox 71"/>
          <p:cNvSpPr txBox="1"/>
          <p:nvPr/>
        </p:nvSpPr>
        <p:spPr>
          <a:xfrm>
            <a:off x="4843080" y="4114800"/>
            <a:ext cx="1217000"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KNN Classification</a:t>
            </a:r>
          </a:p>
        </p:txBody>
      </p:sp>
      <p:sp>
        <p:nvSpPr>
          <p:cNvPr id="73" name="TextBox 72"/>
          <p:cNvSpPr txBox="1"/>
          <p:nvPr/>
        </p:nvSpPr>
        <p:spPr>
          <a:xfrm>
            <a:off x="4835064" y="4648200"/>
            <a:ext cx="449162"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SVM</a:t>
            </a:r>
          </a:p>
        </p:txBody>
      </p:sp>
      <p:sp>
        <p:nvSpPr>
          <p:cNvPr id="47" name="TextBox 46"/>
          <p:cNvSpPr txBox="1"/>
          <p:nvPr/>
        </p:nvSpPr>
        <p:spPr>
          <a:xfrm>
            <a:off x="7284481" y="3531513"/>
            <a:ext cx="1577676"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Belief Network</a:t>
            </a:r>
          </a:p>
        </p:txBody>
      </p:sp>
      <p:sp>
        <p:nvSpPr>
          <p:cNvPr id="3" name="Rectangle 2">
            <a:extLst>
              <a:ext uri="{FF2B5EF4-FFF2-40B4-BE49-F238E27FC236}">
                <a16:creationId xmlns:a16="http://schemas.microsoft.com/office/drawing/2014/main" id="{615A0CF8-3157-4184-A578-668AB02B20B4}"/>
              </a:ext>
            </a:extLst>
          </p:cNvPr>
          <p:cNvSpPr/>
          <p:nvPr/>
        </p:nvSpPr>
        <p:spPr>
          <a:xfrm>
            <a:off x="6583121" y="4727315"/>
            <a:ext cx="1798879" cy="262192"/>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55ED8F2-DAF8-4BEB-8ADA-26C6274FC5E2}"/>
              </a:ext>
            </a:extLst>
          </p:cNvPr>
          <p:cNvSpPr/>
          <p:nvPr/>
        </p:nvSpPr>
        <p:spPr>
          <a:xfrm>
            <a:off x="6583121" y="5452790"/>
            <a:ext cx="1798879" cy="232115"/>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33F7911-B88F-4593-BF5F-F81961C2D4F3}"/>
              </a:ext>
            </a:extLst>
          </p:cNvPr>
          <p:cNvSpPr/>
          <p:nvPr/>
        </p:nvSpPr>
        <p:spPr>
          <a:xfrm>
            <a:off x="6583121" y="4961749"/>
            <a:ext cx="1798879" cy="259873"/>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309B777-7A31-4865-8ABA-A0A32C8AB301}"/>
              </a:ext>
            </a:extLst>
          </p:cNvPr>
          <p:cNvSpPr/>
          <p:nvPr/>
        </p:nvSpPr>
        <p:spPr>
          <a:xfrm>
            <a:off x="6583121" y="5220278"/>
            <a:ext cx="1798879" cy="232115"/>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63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Smoothing Splines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534400" cy="5029200"/>
              </a:xfrm>
            </p:spPr>
            <p:txBody>
              <a:bodyPr rtlCol="0">
                <a:normAutofit/>
              </a:bodyPr>
              <a:lstStyle/>
              <a:p>
                <a:pPr marL="0" indent="0" eaLnBrk="1" fontAlgn="auto" hangingPunct="1">
                  <a:spcAft>
                    <a:spcPts val="0"/>
                  </a:spcAft>
                  <a:buFont typeface="Arial" charset="0"/>
                  <a:buNone/>
                  <a:defRPr/>
                </a:pPr>
                <a:r>
                  <a:rPr lang="en-US" sz="2000" dirty="0"/>
                  <a:t>One way to smooth out the fit for g(x) (i.e., reduce variability between models) is to ensure the fit is smooth, not rough or jagged.  One way to do this is to </a:t>
                </a:r>
                <a:r>
                  <a:rPr lang="en-US" dirty="0"/>
                  <a:t>limit</a:t>
                </a:r>
                <a:r>
                  <a:rPr lang="en-US" sz="2000" dirty="0"/>
                  <a:t> the second derivative of the fit function.</a:t>
                </a:r>
              </a:p>
              <a:p>
                <a:pPr marL="0" indent="0" eaLnBrk="1" fontAlgn="auto" hangingPunct="1">
                  <a:spcAft>
                    <a:spcPts val="0"/>
                  </a:spcAft>
                  <a:buFont typeface="Arial" charset="0"/>
                  <a:buNone/>
                  <a:defRPr/>
                </a:pPr>
                <a:endParaRPr lang="en-US" sz="900" dirty="0">
                  <a:latin typeface="+mj-lt"/>
                </a:endParaRPr>
              </a:p>
              <a:p>
                <a:pPr marL="0" indent="0" eaLnBrk="1" fontAlgn="auto" hangingPunct="1">
                  <a:spcAft>
                    <a:spcPts val="0"/>
                  </a:spcAft>
                  <a:buFont typeface="Arial" charset="0"/>
                  <a:buNone/>
                  <a:defRPr/>
                </a:pPr>
                <a:r>
                  <a:rPr lang="en-US" sz="2000" dirty="0">
                    <a:latin typeface="+mj-lt"/>
                  </a:rPr>
                  <a:t>Just like we did for regularization:</a:t>
                </a:r>
              </a:p>
              <a:p>
                <a:pPr marL="0" indent="0" eaLnBrk="1" fontAlgn="auto" hangingPunct="1">
                  <a:spcAft>
                    <a:spcPts val="0"/>
                  </a:spcAft>
                  <a:buFont typeface="Arial" charset="0"/>
                  <a:buNone/>
                  <a:defRPr/>
                </a:pPr>
                <a:endParaRPr lang="en-US" sz="1600" dirty="0">
                  <a:latin typeface="+mj-lt"/>
                </a:endParaRPr>
              </a:p>
              <a:p>
                <a:pPr marL="0" indent="0" eaLnBrk="1" fontAlgn="auto" hangingPunct="1">
                  <a:spcAft>
                    <a:spcPts val="0"/>
                  </a:spcAft>
                  <a:buFont typeface="Arial" charset="0"/>
                  <a:buNone/>
                  <a:defRPr/>
                </a:pPr>
                <a:r>
                  <a:rPr lang="en-US" sz="2000" b="0" dirty="0"/>
                  <a:t>	</a:t>
                </a:r>
                <a:r>
                  <a:rPr lang="en-US" sz="2000" b="0" i="1" dirty="0">
                    <a:latin typeface="Cambria Math" panose="02040503050406030204" pitchFamily="18" charset="0"/>
                    <a:ea typeface="Cambria Math" panose="02040503050406030204" pitchFamily="18" charset="0"/>
                  </a:rPr>
                  <a:t>Smoothing</a:t>
                </a:r>
                <a:r>
                  <a:rPr lang="en-US" sz="2000" b="0" dirty="0"/>
                  <a:t> </a:t>
                </a:r>
                <a14:m>
                  <m:oMath xmlns:m="http://schemas.openxmlformats.org/officeDocument/2006/math">
                    <m:r>
                      <a:rPr lang="en-US" sz="2000" b="0" i="1" smtClean="0">
                        <a:latin typeface="Cambria Math"/>
                      </a:rPr>
                      <m:t>𝐸𝑟𝑟𝑜𝑟</m:t>
                    </m:r>
                    <m:r>
                      <a:rPr lang="en-US" sz="2000" b="0" i="1" smtClean="0">
                        <a:latin typeface="Cambria Math"/>
                      </a:rPr>
                      <m:t> </m:t>
                    </m:r>
                    <m:r>
                      <a:rPr lang="en-US" sz="2000" b="0" i="1" smtClean="0">
                        <a:latin typeface="Cambria Math"/>
                      </a:rPr>
                      <m:t>𝐹𝑢𝑛𝑐𝑡𝑖𝑜𝑛</m:t>
                    </m:r>
                    <m:r>
                      <a:rPr lang="en-US" sz="2000" b="0" i="1" smtClean="0">
                        <a:latin typeface="Cambria Math"/>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𝑛</m:t>
                        </m:r>
                      </m:sup>
                      <m:e>
                        <m:d>
                          <m:dPr>
                            <m:ctrlPr>
                              <a:rPr lang="en-US" sz="2000" b="0" i="1" smtClean="0">
                                <a:latin typeface="Cambria Math" panose="02040503050406030204" pitchFamily="18" charset="0"/>
                              </a:rPr>
                            </m:ctrlPr>
                          </m:dPr>
                          <m:e>
                            <m:r>
                              <a:rPr lang="en-US" sz="2000" b="0" i="1" smtClean="0">
                                <a:latin typeface="Cambria Math"/>
                              </a:rPr>
                              <m:t>𝑦𝑖</m:t>
                            </m:r>
                            <m:r>
                              <a:rPr lang="en-US" sz="2000" b="0" i="1" smtClean="0">
                                <a:latin typeface="Cambria Math"/>
                              </a:rPr>
                              <m:t> −</m:t>
                            </m:r>
                            <m:r>
                              <a:rPr lang="en-US" sz="2000" b="0" i="1" smtClean="0">
                                <a:latin typeface="Cambria Math"/>
                              </a:rPr>
                              <m:t>𝑔</m:t>
                            </m:r>
                            <m:d>
                              <m:dPr>
                                <m:ctrlPr>
                                  <a:rPr lang="en-US" sz="2000" b="0" i="1" smtClean="0">
                                    <a:latin typeface="Cambria Math" panose="02040503050406030204" pitchFamily="18" charset="0"/>
                                  </a:rPr>
                                </m:ctrlPr>
                              </m:dPr>
                              <m:e>
                                <m:r>
                                  <a:rPr lang="en-US" sz="2000" b="0" i="1" smtClean="0">
                                    <a:latin typeface="Cambria Math"/>
                                  </a:rPr>
                                  <m:t>𝑥</m:t>
                                </m:r>
                                <m:r>
                                  <a:rPr lang="en-US" sz="2000" b="0" i="1" baseline="-25000" smtClean="0">
                                    <a:latin typeface="Cambria Math"/>
                                  </a:rPr>
                                  <m:t>𝑖</m:t>
                                </m:r>
                              </m:e>
                            </m:d>
                          </m:e>
                        </m:d>
                        <m:r>
                          <a:rPr lang="en-US" sz="2000" b="0" i="1" baseline="30000" smtClean="0">
                            <a:latin typeface="Cambria Math"/>
                          </a:rPr>
                          <m:t>2</m:t>
                        </m:r>
                        <m:r>
                          <a:rPr lang="en-US" sz="2000" b="0" i="1" smtClean="0">
                            <a:latin typeface="Cambria Math"/>
                          </a:rPr>
                          <m:t> −</m:t>
                        </m:r>
                        <m:r>
                          <m:rPr>
                            <m:sty m:val="p"/>
                          </m:rPr>
                          <a:rPr lang="el-GR" sz="2000" b="0" i="1" smtClean="0">
                            <a:latin typeface="Cambria Math"/>
                          </a:rPr>
                          <m:t>λ</m:t>
                        </m:r>
                        <m:nary>
                          <m:naryPr>
                            <m:limLoc m:val="undOvr"/>
                            <m:subHide m:val="on"/>
                            <m:supHide m:val="on"/>
                            <m:ctrlPr>
                              <a:rPr lang="en-US" sz="2000" b="0" i="1" smtClean="0">
                                <a:latin typeface="Cambria Math" panose="02040503050406030204" pitchFamily="18" charset="0"/>
                              </a:rPr>
                            </m:ctrlPr>
                          </m:naryPr>
                          <m:sub/>
                          <m:sup/>
                          <m:e>
                            <m:sSup>
                              <m:sSupPr>
                                <m:ctrlPr>
                                  <a:rPr lang="en-US" sz="2000" b="0" i="1" smtClean="0">
                                    <a:latin typeface="Cambria Math" panose="02040503050406030204" pitchFamily="18" charset="0"/>
                                  </a:rPr>
                                </m:ctrlPr>
                              </m:sSupPr>
                              <m:e>
                                <m:r>
                                  <a:rPr lang="en-US" sz="2000" b="0" i="1" smtClean="0">
                                    <a:latin typeface="Cambria Math"/>
                                  </a:rPr>
                                  <m:t>𝑔</m:t>
                                </m:r>
                                <m:r>
                                  <a:rPr lang="en-US" sz="2000" b="0" i="1" smtClean="0">
                                    <a:latin typeface="Cambria Math"/>
                                  </a:rPr>
                                  <m:t>(</m:t>
                                </m:r>
                                <m:r>
                                  <a:rPr lang="en-US" sz="2000" b="0" i="1" smtClean="0">
                                    <a:latin typeface="Cambria Math"/>
                                  </a:rPr>
                                  <m:t>𝑥</m:t>
                                </m:r>
                                <m:r>
                                  <a:rPr lang="en-US" sz="2000" b="0" i="1" smtClean="0">
                                    <a:latin typeface="Cambria Math"/>
                                  </a:rPr>
                                  <m:t>)</m:t>
                                </m:r>
                              </m:e>
                              <m:sup>
                                <m:r>
                                  <a:rPr lang="en-US" sz="2000" b="0" i="1" smtClean="0">
                                    <a:latin typeface="Cambria Math"/>
                                  </a:rPr>
                                  <m:t>′′</m:t>
                                </m:r>
                              </m:sup>
                            </m:sSup>
                            <m:r>
                              <a:rPr lang="en-US" sz="2000" b="0" i="1" smtClean="0">
                                <a:latin typeface="Cambria Math"/>
                              </a:rPr>
                              <m:t>𝑑𝑥</m:t>
                            </m:r>
                          </m:e>
                        </m:nary>
                      </m:e>
                    </m:nary>
                  </m:oMath>
                </a14:m>
                <a:endParaRPr lang="en-US" sz="2000" dirty="0">
                  <a:latin typeface="+mj-lt"/>
                </a:endParaRPr>
              </a:p>
              <a:p>
                <a:pPr marL="0" indent="0" eaLnBrk="1" fontAlgn="auto" hangingPunct="1">
                  <a:spcAft>
                    <a:spcPts val="0"/>
                  </a:spcAft>
                  <a:buFont typeface="Arial" charset="0"/>
                  <a:buNone/>
                  <a:defRPr/>
                </a:pPr>
                <a:endParaRPr lang="en-US" sz="1600" dirty="0">
                  <a:latin typeface="+mj-lt"/>
                </a:endParaRPr>
              </a:p>
              <a:p>
                <a:pPr marL="0" indent="0" eaLnBrk="1" fontAlgn="auto" hangingPunct="1">
                  <a:spcAft>
                    <a:spcPts val="0"/>
                  </a:spcAft>
                  <a:buFont typeface="Arial" charset="0"/>
                  <a:buNone/>
                  <a:defRPr/>
                </a:pPr>
                <a:r>
                  <a:rPr lang="en-US" sz="2000" dirty="0">
                    <a:latin typeface="+mj-lt"/>
                  </a:rPr>
                  <a:t>So g(x) is our “perfect interpolation of the data” along with a penalty term for the second derivative, so the function will not “wiggle” sharply. </a:t>
                </a:r>
                <a:endParaRPr lang="en-US" dirty="0">
                  <a:latin typeface="+mj-lt"/>
                </a:endParaRPr>
              </a:p>
              <a:p>
                <a:pPr marL="0" indent="0" eaLnBrk="1" fontAlgn="auto" hangingPunct="1">
                  <a:spcAft>
                    <a:spcPts val="0"/>
                  </a:spcAft>
                  <a:buFont typeface="Arial" charset="0"/>
                  <a:buNone/>
                  <a:defRPr/>
                </a:pPr>
                <a:endParaRPr lang="en-US" sz="20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534400" cy="5029200"/>
              </a:xfrm>
              <a:blipFill>
                <a:blip r:embed="rId2"/>
                <a:stretch>
                  <a:fillRect l="-786" t="-606" r="-1071"/>
                </a:stretch>
              </a:blipFill>
            </p:spPr>
            <p:txBody>
              <a:bodyPr/>
              <a:lstStyle/>
              <a:p>
                <a:r>
                  <a:rPr lang="en-US">
                    <a:noFill/>
                  </a:rPr>
                  <a:t> </a:t>
                </a:r>
              </a:p>
            </p:txBody>
          </p:sp>
        </mc:Fallback>
      </mc:AlternateContent>
      <p:sp>
        <p:nvSpPr>
          <p:cNvPr id="2" name="TextBox 1"/>
          <p:cNvSpPr txBox="1"/>
          <p:nvPr/>
        </p:nvSpPr>
        <p:spPr>
          <a:xfrm>
            <a:off x="5876836" y="2831068"/>
            <a:ext cx="300082" cy="369332"/>
          </a:xfrm>
          <a:prstGeom prst="rect">
            <a:avLst/>
          </a:prstGeom>
          <a:noFill/>
        </p:spPr>
        <p:txBody>
          <a:bodyPr wrap="none" rtlCol="0">
            <a:spAutoFit/>
          </a:bodyPr>
          <a:lstStyle/>
          <a:p>
            <a:r>
              <a:rPr lang="en-US" dirty="0"/>
              <a:t>^</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30</a:t>
            </a:fld>
            <a:endParaRPr lang="en-US" altLang="en-US" dirty="0"/>
          </a:p>
        </p:txBody>
      </p:sp>
      <p:sp>
        <p:nvSpPr>
          <p:cNvPr id="6" name="TextBox 5"/>
          <p:cNvSpPr txBox="1"/>
          <p:nvPr/>
        </p:nvSpPr>
        <p:spPr>
          <a:xfrm>
            <a:off x="7396118" y="2831068"/>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421834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Smoothing Splines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534400" cy="5029200"/>
              </a:xfrm>
            </p:spPr>
            <p:txBody>
              <a:bodyPr rtlCol="0">
                <a:normAutofit/>
              </a:bodyPr>
              <a:lstStyle/>
              <a:p>
                <a:pPr marL="0" indent="0" eaLnBrk="1" fontAlgn="auto" hangingPunct="1">
                  <a:spcAft>
                    <a:spcPts val="0"/>
                  </a:spcAft>
                  <a:buNone/>
                  <a:defRPr/>
                </a:pPr>
                <a:r>
                  <a:rPr lang="en-US" dirty="0"/>
                  <a:t>Why do we have a sum and an integral? For discrete samples, we represent the total error as the sum of the errors for each sample.  Since g(x) is a function that is continuous over the range, we replace the sum with an integral of the second derivative at each point.  </a:t>
                </a:r>
              </a:p>
              <a:p>
                <a:pPr marL="0" indent="0" eaLnBrk="1" fontAlgn="auto" hangingPunct="1">
                  <a:spcAft>
                    <a:spcPts val="0"/>
                  </a:spcAft>
                  <a:buFont typeface="Arial" charset="0"/>
                  <a:buNone/>
                  <a:defRPr/>
                </a:pPr>
                <a:endParaRPr lang="en-US" sz="1600" dirty="0">
                  <a:latin typeface="+mj-lt"/>
                </a:endParaRPr>
              </a:p>
              <a:p>
                <a:pPr marL="0" indent="0" eaLnBrk="1" fontAlgn="auto" hangingPunct="1">
                  <a:spcAft>
                    <a:spcPts val="0"/>
                  </a:spcAft>
                  <a:buFont typeface="Arial" charset="0"/>
                  <a:buNone/>
                  <a:defRPr/>
                </a:pPr>
                <a:endParaRPr lang="en-US" sz="1600" dirty="0">
                  <a:latin typeface="+mj-lt"/>
                </a:endParaRPr>
              </a:p>
              <a:p>
                <a:pPr marL="0" indent="0" eaLnBrk="1" fontAlgn="auto" hangingPunct="1">
                  <a:spcAft>
                    <a:spcPts val="0"/>
                  </a:spcAft>
                  <a:buFont typeface="Arial" charset="0"/>
                  <a:buNone/>
                  <a:defRPr/>
                </a:pPr>
                <a:r>
                  <a:rPr lang="en-US" sz="2000" b="0" dirty="0"/>
                  <a:t>	</a:t>
                </a:r>
                <a:r>
                  <a:rPr lang="en-US" sz="2000" b="0" i="1" dirty="0">
                    <a:latin typeface="Cambria Math" panose="02040503050406030204" pitchFamily="18" charset="0"/>
                    <a:ea typeface="Cambria Math" panose="02040503050406030204" pitchFamily="18" charset="0"/>
                  </a:rPr>
                  <a:t>Smoothing</a:t>
                </a:r>
                <a:r>
                  <a:rPr lang="en-US" sz="2000" b="0" dirty="0"/>
                  <a:t> </a:t>
                </a:r>
                <a14:m>
                  <m:oMath xmlns:m="http://schemas.openxmlformats.org/officeDocument/2006/math">
                    <m:r>
                      <a:rPr lang="en-US" sz="2000" b="0" i="1" smtClean="0">
                        <a:latin typeface="Cambria Math"/>
                      </a:rPr>
                      <m:t>𝐸𝑟𝑟𝑜𝑟</m:t>
                    </m:r>
                    <m:r>
                      <a:rPr lang="en-US" sz="2000" b="0" i="1" smtClean="0">
                        <a:latin typeface="Cambria Math"/>
                      </a:rPr>
                      <m:t> </m:t>
                    </m:r>
                    <m:r>
                      <a:rPr lang="en-US" sz="2000" b="0" i="1" smtClean="0">
                        <a:latin typeface="Cambria Math"/>
                      </a:rPr>
                      <m:t>𝐹𝑢𝑛𝑐𝑡𝑖𝑜𝑛</m:t>
                    </m:r>
                    <m:r>
                      <a:rPr lang="en-US" sz="2000" b="0" i="1" smtClean="0">
                        <a:latin typeface="Cambria Math"/>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𝑛</m:t>
                        </m:r>
                      </m:sup>
                      <m:e>
                        <m:d>
                          <m:dPr>
                            <m:ctrlPr>
                              <a:rPr lang="en-US" sz="2000" b="0" i="1" smtClean="0">
                                <a:latin typeface="Cambria Math" panose="02040503050406030204" pitchFamily="18" charset="0"/>
                              </a:rPr>
                            </m:ctrlPr>
                          </m:dPr>
                          <m:e>
                            <m:r>
                              <a:rPr lang="en-US" sz="2000" b="0" i="1" smtClean="0">
                                <a:latin typeface="Cambria Math"/>
                              </a:rPr>
                              <m:t>𝑦𝑖</m:t>
                            </m:r>
                            <m:r>
                              <a:rPr lang="en-US" sz="2000" b="0" i="1" smtClean="0">
                                <a:latin typeface="Cambria Math"/>
                              </a:rPr>
                              <m:t> −</m:t>
                            </m:r>
                            <m:r>
                              <a:rPr lang="en-US" sz="2000" b="0" i="1" smtClean="0">
                                <a:latin typeface="Cambria Math"/>
                              </a:rPr>
                              <m:t>𝑔</m:t>
                            </m:r>
                            <m:d>
                              <m:dPr>
                                <m:ctrlPr>
                                  <a:rPr lang="en-US" sz="2000" b="0" i="1" smtClean="0">
                                    <a:latin typeface="Cambria Math" panose="02040503050406030204" pitchFamily="18" charset="0"/>
                                  </a:rPr>
                                </m:ctrlPr>
                              </m:dPr>
                              <m:e>
                                <m:r>
                                  <a:rPr lang="en-US" sz="2000" b="0" i="1" smtClean="0">
                                    <a:latin typeface="Cambria Math"/>
                                  </a:rPr>
                                  <m:t>𝑥</m:t>
                                </m:r>
                                <m:r>
                                  <a:rPr lang="en-US" sz="2000" b="0" i="1" baseline="-25000" smtClean="0">
                                    <a:latin typeface="Cambria Math"/>
                                  </a:rPr>
                                  <m:t>𝑖</m:t>
                                </m:r>
                              </m:e>
                            </m:d>
                          </m:e>
                        </m:d>
                        <m:r>
                          <a:rPr lang="en-US" sz="2000" b="0" i="1" baseline="30000" smtClean="0">
                            <a:latin typeface="Cambria Math"/>
                          </a:rPr>
                          <m:t>2</m:t>
                        </m:r>
                        <m:r>
                          <a:rPr lang="en-US" sz="2000" b="0" i="1" smtClean="0">
                            <a:latin typeface="Cambria Math"/>
                          </a:rPr>
                          <m:t> −</m:t>
                        </m:r>
                        <m:r>
                          <m:rPr>
                            <m:sty m:val="p"/>
                          </m:rPr>
                          <a:rPr lang="el-GR" sz="2000" b="0" i="1" smtClean="0">
                            <a:latin typeface="Cambria Math"/>
                          </a:rPr>
                          <m:t>λ</m:t>
                        </m:r>
                        <m:nary>
                          <m:naryPr>
                            <m:limLoc m:val="undOvr"/>
                            <m:subHide m:val="on"/>
                            <m:supHide m:val="on"/>
                            <m:ctrlPr>
                              <a:rPr lang="en-US" sz="2000" b="0" i="1" smtClean="0">
                                <a:latin typeface="Cambria Math" panose="02040503050406030204" pitchFamily="18" charset="0"/>
                              </a:rPr>
                            </m:ctrlPr>
                          </m:naryPr>
                          <m:sub/>
                          <m:sup/>
                          <m:e>
                            <m:sSup>
                              <m:sSupPr>
                                <m:ctrlPr>
                                  <a:rPr lang="en-US" sz="2000" b="0" i="1" smtClean="0">
                                    <a:latin typeface="Cambria Math" panose="02040503050406030204" pitchFamily="18" charset="0"/>
                                  </a:rPr>
                                </m:ctrlPr>
                              </m:sSupPr>
                              <m:e>
                                <m:r>
                                  <a:rPr lang="en-US" sz="2000" b="0" i="1" smtClean="0">
                                    <a:latin typeface="Cambria Math"/>
                                  </a:rPr>
                                  <m:t>𝑔</m:t>
                                </m:r>
                                <m:r>
                                  <a:rPr lang="en-US" sz="2000" b="0" i="1" smtClean="0">
                                    <a:latin typeface="Cambria Math"/>
                                  </a:rPr>
                                  <m:t>(</m:t>
                                </m:r>
                                <m:r>
                                  <a:rPr lang="en-US" sz="2000" b="0" i="1" smtClean="0">
                                    <a:latin typeface="Cambria Math"/>
                                  </a:rPr>
                                  <m:t>𝑥</m:t>
                                </m:r>
                                <m:r>
                                  <a:rPr lang="en-US" sz="2000" b="0" i="1" smtClean="0">
                                    <a:latin typeface="Cambria Math"/>
                                  </a:rPr>
                                  <m:t>)</m:t>
                                </m:r>
                              </m:e>
                              <m:sup>
                                <m:r>
                                  <a:rPr lang="en-US" sz="2000" b="0" i="1" smtClean="0">
                                    <a:latin typeface="Cambria Math"/>
                                  </a:rPr>
                                  <m:t>′′</m:t>
                                </m:r>
                              </m:sup>
                            </m:sSup>
                            <m:r>
                              <a:rPr lang="en-US" sz="2000" b="0" i="1" smtClean="0">
                                <a:latin typeface="Cambria Math"/>
                              </a:rPr>
                              <m:t>𝑑𝑥</m:t>
                            </m:r>
                          </m:e>
                        </m:nary>
                      </m:e>
                    </m:nary>
                  </m:oMath>
                </a14:m>
                <a:endParaRPr lang="en-US" sz="2000" dirty="0">
                  <a:latin typeface="+mj-lt"/>
                </a:endParaRPr>
              </a:p>
              <a:p>
                <a:pPr marL="0" indent="0" eaLnBrk="1" fontAlgn="auto" hangingPunct="1">
                  <a:spcAft>
                    <a:spcPts val="0"/>
                  </a:spcAft>
                  <a:buFont typeface="Arial" charset="0"/>
                  <a:buNone/>
                  <a:defRPr/>
                </a:pPr>
                <a:endParaRPr lang="en-US" sz="16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534400" cy="5029200"/>
              </a:xfrm>
              <a:blipFill>
                <a:blip r:embed="rId2"/>
                <a:stretch>
                  <a:fillRect l="-786" t="-606" r="-143"/>
                </a:stretch>
              </a:blipFill>
            </p:spPr>
            <p:txBody>
              <a:bodyPr/>
              <a:lstStyle/>
              <a:p>
                <a:r>
                  <a:rPr lang="en-US">
                    <a:noFill/>
                  </a:rPr>
                  <a:t> </a:t>
                </a:r>
              </a:p>
            </p:txBody>
          </p:sp>
        </mc:Fallback>
      </mc:AlternateContent>
      <p:sp>
        <p:nvSpPr>
          <p:cNvPr id="2" name="TextBox 1"/>
          <p:cNvSpPr txBox="1"/>
          <p:nvPr/>
        </p:nvSpPr>
        <p:spPr>
          <a:xfrm>
            <a:off x="5876836" y="2831068"/>
            <a:ext cx="300082" cy="369332"/>
          </a:xfrm>
          <a:prstGeom prst="rect">
            <a:avLst/>
          </a:prstGeom>
          <a:noFill/>
        </p:spPr>
        <p:txBody>
          <a:bodyPr wrap="none" rtlCol="0">
            <a:spAutoFit/>
          </a:bodyPr>
          <a:lstStyle/>
          <a:p>
            <a:r>
              <a:rPr lang="en-US" dirty="0"/>
              <a:t>^</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31</a:t>
            </a:fld>
            <a:endParaRPr lang="en-US" altLang="en-US" dirty="0"/>
          </a:p>
        </p:txBody>
      </p:sp>
      <p:sp>
        <p:nvSpPr>
          <p:cNvPr id="6" name="TextBox 5"/>
          <p:cNvSpPr txBox="1"/>
          <p:nvPr/>
        </p:nvSpPr>
        <p:spPr>
          <a:xfrm>
            <a:off x="7396118" y="2831068"/>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797289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Smoothing Splines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534400" cy="5105400"/>
              </a:xfrm>
            </p:spPr>
            <p:txBody>
              <a:bodyPr rtlCol="0">
                <a:normAutofit lnSpcReduction="10000"/>
              </a:bodyPr>
              <a:lstStyle/>
              <a:p>
                <a:pPr marL="0" indent="0" eaLnBrk="1" fontAlgn="auto" hangingPunct="1">
                  <a:spcAft>
                    <a:spcPts val="0"/>
                  </a:spcAft>
                  <a:buNone/>
                  <a:defRPr/>
                </a:pPr>
                <a:r>
                  <a:rPr lang="en-US" i="1" dirty="0">
                    <a:latin typeface="Cambria Math" panose="02040503050406030204" pitchFamily="18" charset="0"/>
                    <a:ea typeface="Cambria Math" panose="02040503050406030204" pitchFamily="18" charset="0"/>
                  </a:rPr>
                  <a:t>	Smoothing</a:t>
                </a:r>
                <a:r>
                  <a:rPr lang="en-US" dirty="0"/>
                  <a:t> </a:t>
                </a:r>
                <a14:m>
                  <m:oMath xmlns:m="http://schemas.openxmlformats.org/officeDocument/2006/math">
                    <m:r>
                      <a:rPr lang="en-US" sz="2000" b="0" i="1" smtClean="0">
                        <a:latin typeface="Cambria Math"/>
                      </a:rPr>
                      <m:t>𝐸𝑟𝑟𝑜𝑟</m:t>
                    </m:r>
                    <m:r>
                      <a:rPr lang="en-US" sz="2000" b="0" i="1" smtClean="0">
                        <a:latin typeface="Cambria Math"/>
                      </a:rPr>
                      <m:t> </m:t>
                    </m:r>
                    <m:r>
                      <a:rPr lang="en-US" sz="2000" b="0" i="1" smtClean="0">
                        <a:latin typeface="Cambria Math"/>
                      </a:rPr>
                      <m:t>𝐹𝑢𝑛𝑐𝑡𝑖𝑜𝑛</m:t>
                    </m:r>
                    <m:r>
                      <a:rPr lang="en-US" sz="2000" b="0" i="1" smtClean="0">
                        <a:latin typeface="Cambria Math"/>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𝑛</m:t>
                        </m:r>
                      </m:sup>
                      <m:e>
                        <m:d>
                          <m:dPr>
                            <m:ctrlPr>
                              <a:rPr lang="en-US" sz="2000" b="0" i="1" smtClean="0">
                                <a:latin typeface="Cambria Math" panose="02040503050406030204" pitchFamily="18" charset="0"/>
                              </a:rPr>
                            </m:ctrlPr>
                          </m:dPr>
                          <m:e>
                            <m:r>
                              <a:rPr lang="en-US" sz="2000" b="0" i="1" smtClean="0">
                                <a:latin typeface="Cambria Math"/>
                              </a:rPr>
                              <m:t>𝑦𝑖</m:t>
                            </m:r>
                            <m:r>
                              <a:rPr lang="en-US" sz="2000" b="0" i="1" smtClean="0">
                                <a:latin typeface="Cambria Math"/>
                              </a:rPr>
                              <m:t> −</m:t>
                            </m:r>
                            <m:r>
                              <a:rPr lang="en-US" sz="2000" b="0" i="1" smtClean="0">
                                <a:latin typeface="Cambria Math"/>
                              </a:rPr>
                              <m:t>𝑔</m:t>
                            </m:r>
                            <m:d>
                              <m:dPr>
                                <m:ctrlPr>
                                  <a:rPr lang="en-US" sz="2000" b="0" i="1" smtClean="0">
                                    <a:latin typeface="Cambria Math" panose="02040503050406030204" pitchFamily="18" charset="0"/>
                                  </a:rPr>
                                </m:ctrlPr>
                              </m:dPr>
                              <m:e>
                                <m:r>
                                  <a:rPr lang="en-US" sz="2000" b="0" i="1" smtClean="0">
                                    <a:latin typeface="Cambria Math"/>
                                  </a:rPr>
                                  <m:t>𝑥</m:t>
                                </m:r>
                                <m:r>
                                  <a:rPr lang="en-US" sz="2000" b="0" i="1" baseline="-25000" smtClean="0">
                                    <a:latin typeface="Cambria Math"/>
                                  </a:rPr>
                                  <m:t>𝑖</m:t>
                                </m:r>
                              </m:e>
                            </m:d>
                          </m:e>
                        </m:d>
                        <m:r>
                          <a:rPr lang="en-US" sz="2000" b="0" i="1" baseline="30000" smtClean="0">
                            <a:latin typeface="Cambria Math"/>
                          </a:rPr>
                          <m:t>2</m:t>
                        </m:r>
                        <m:r>
                          <a:rPr lang="en-US" sz="2000" b="0" i="1" smtClean="0">
                            <a:latin typeface="Cambria Math"/>
                          </a:rPr>
                          <m:t> −</m:t>
                        </m:r>
                        <m:r>
                          <m:rPr>
                            <m:sty m:val="p"/>
                          </m:rPr>
                          <a:rPr lang="el-GR" sz="2000" b="0" i="1" smtClean="0">
                            <a:latin typeface="Cambria Math"/>
                          </a:rPr>
                          <m:t>λ</m:t>
                        </m:r>
                        <m:nary>
                          <m:naryPr>
                            <m:limLoc m:val="undOvr"/>
                            <m:subHide m:val="on"/>
                            <m:supHide m:val="on"/>
                            <m:ctrlPr>
                              <a:rPr lang="en-US" sz="2000" b="0" i="1" smtClean="0">
                                <a:latin typeface="Cambria Math" panose="02040503050406030204" pitchFamily="18" charset="0"/>
                              </a:rPr>
                            </m:ctrlPr>
                          </m:naryPr>
                          <m:sub/>
                          <m:sup/>
                          <m:e>
                            <m:sSup>
                              <m:sSupPr>
                                <m:ctrlPr>
                                  <a:rPr lang="en-US" sz="2000" b="0" i="1" smtClean="0">
                                    <a:latin typeface="Cambria Math" panose="02040503050406030204" pitchFamily="18" charset="0"/>
                                  </a:rPr>
                                </m:ctrlPr>
                              </m:sSupPr>
                              <m:e>
                                <m:r>
                                  <a:rPr lang="en-US" sz="2000" b="0" i="1" smtClean="0">
                                    <a:latin typeface="Cambria Math"/>
                                  </a:rPr>
                                  <m:t>𝑔</m:t>
                                </m:r>
                                <m:r>
                                  <a:rPr lang="en-US" sz="2000" b="0" i="1" smtClean="0">
                                    <a:latin typeface="Cambria Math"/>
                                  </a:rPr>
                                  <m:t>(</m:t>
                                </m:r>
                                <m:r>
                                  <a:rPr lang="en-US" sz="2000" b="0" i="1" smtClean="0">
                                    <a:latin typeface="Cambria Math"/>
                                  </a:rPr>
                                  <m:t>𝑥</m:t>
                                </m:r>
                                <m:r>
                                  <a:rPr lang="en-US" sz="2000" b="0" i="1" smtClean="0">
                                    <a:latin typeface="Cambria Math"/>
                                  </a:rPr>
                                  <m:t>)</m:t>
                                </m:r>
                              </m:e>
                              <m:sup>
                                <m:r>
                                  <a:rPr lang="en-US" sz="2000" b="0" i="1" smtClean="0">
                                    <a:latin typeface="Cambria Math"/>
                                  </a:rPr>
                                  <m:t>′′</m:t>
                                </m:r>
                              </m:sup>
                            </m:sSup>
                            <m:r>
                              <a:rPr lang="en-US" sz="2000" b="0" i="1" smtClean="0">
                                <a:latin typeface="Cambria Math"/>
                              </a:rPr>
                              <m:t>𝑑𝑥</m:t>
                            </m:r>
                          </m:e>
                        </m:nary>
                      </m:e>
                    </m:nary>
                  </m:oMath>
                </a14:m>
                <a:endParaRPr lang="en-US" sz="2000" dirty="0">
                  <a:latin typeface="+mj-lt"/>
                </a:endParaRPr>
              </a:p>
              <a:p>
                <a:pPr marL="0" indent="0" eaLnBrk="1" fontAlgn="auto" hangingPunct="1">
                  <a:spcAft>
                    <a:spcPts val="0"/>
                  </a:spcAft>
                  <a:buFont typeface="Arial" charset="0"/>
                  <a:buNone/>
                  <a:defRPr/>
                </a:pPr>
                <a:endParaRPr lang="en-US" sz="1600" dirty="0">
                  <a:latin typeface="+mj-lt"/>
                </a:endParaRPr>
              </a:p>
              <a:p>
                <a:pPr marL="0" indent="0" eaLnBrk="1" fontAlgn="auto" hangingPunct="1">
                  <a:spcAft>
                    <a:spcPts val="0"/>
                  </a:spcAft>
                  <a:buFont typeface="Arial" charset="0"/>
                  <a:buNone/>
                  <a:defRPr/>
                </a:pPr>
                <a:r>
                  <a:rPr lang="en-US" sz="2000" dirty="0">
                    <a:latin typeface="+mj-lt"/>
                  </a:rPr>
                  <a:t>Look at the penalty term.  It involves the </a:t>
                </a:r>
                <a:r>
                  <a:rPr lang="en-US" dirty="0">
                    <a:latin typeface="+mj-lt"/>
                  </a:rPr>
                  <a:t>s</a:t>
                </a:r>
                <a:r>
                  <a:rPr lang="en-US" sz="2000" dirty="0">
                    <a:latin typeface="+mj-lt"/>
                  </a:rPr>
                  <a:t>econd derivative. </a:t>
                </a:r>
              </a:p>
              <a:p>
                <a:pPr eaLnBrk="1" fontAlgn="auto" hangingPunct="1">
                  <a:spcAft>
                    <a:spcPts val="0"/>
                  </a:spcAft>
                  <a:defRPr/>
                </a:pPr>
                <a:r>
                  <a:rPr lang="en-US" dirty="0">
                    <a:latin typeface="+mj-lt"/>
                  </a:rPr>
                  <a:t>The first derivative is a slope at that point  </a:t>
                </a:r>
              </a:p>
              <a:p>
                <a:pPr eaLnBrk="1" fontAlgn="auto" hangingPunct="1">
                  <a:spcAft>
                    <a:spcPts val="0"/>
                  </a:spcAft>
                  <a:defRPr/>
                </a:pPr>
                <a:r>
                  <a:rPr lang="en-US" sz="2000" dirty="0">
                    <a:latin typeface="+mj-lt"/>
                  </a:rPr>
                  <a:t>The second derivative is the amount that slope is changing. </a:t>
                </a:r>
              </a:p>
              <a:p>
                <a:pPr lvl="1" eaLnBrk="1" fontAlgn="auto" hangingPunct="1">
                  <a:spcAft>
                    <a:spcPts val="0"/>
                  </a:spcAft>
                  <a:defRPr/>
                </a:pPr>
                <a:r>
                  <a:rPr lang="en-US" dirty="0">
                    <a:latin typeface="+mj-lt"/>
                  </a:rPr>
                  <a:t>If g(x) is a line between each point, then g(x)’’ is zero and the smoothing spline does not work.</a:t>
                </a:r>
              </a:p>
              <a:p>
                <a:pPr lvl="1" eaLnBrk="1" fontAlgn="auto" hangingPunct="1">
                  <a:spcAft>
                    <a:spcPts val="0"/>
                  </a:spcAft>
                  <a:defRPr/>
                </a:pPr>
                <a:r>
                  <a:rPr lang="en-US" dirty="0">
                    <a:latin typeface="+mj-lt"/>
                  </a:rPr>
                  <a:t>If g(x) is second order or higher, the penalty will “scrunch down” the function – make g(x) less flexible - but maintain its general shape </a:t>
                </a:r>
              </a:p>
              <a:p>
                <a:pPr lvl="1" eaLnBrk="1" fontAlgn="auto" hangingPunct="1">
                  <a:spcAft>
                    <a:spcPts val="0"/>
                  </a:spcAft>
                  <a:defRPr/>
                </a:pPr>
                <a:r>
                  <a:rPr lang="en-US" dirty="0">
                    <a:latin typeface="+mj-lt"/>
                  </a:rPr>
                  <a:t>This is the analogy of a low pass filter in engineering</a:t>
                </a:r>
              </a:p>
              <a:p>
                <a:pPr lvl="1" eaLnBrk="1" fontAlgn="auto" hangingPunct="1">
                  <a:spcAft>
                    <a:spcPts val="0"/>
                  </a:spcAft>
                  <a:defRPr/>
                </a:pPr>
                <a:endParaRPr lang="en-US" dirty="0">
                  <a:latin typeface="+mj-lt"/>
                </a:endParaRPr>
              </a:p>
              <a:p>
                <a:pPr eaLnBrk="1" fontAlgn="auto" hangingPunct="1">
                  <a:spcAft>
                    <a:spcPts val="0"/>
                  </a:spcAft>
                  <a:defRPr/>
                </a:pPr>
                <a:r>
                  <a:rPr lang="en-US" dirty="0">
                    <a:latin typeface="+mj-lt"/>
                  </a:rPr>
                  <a:t>The integral just sums all the second derivatives at each point in the range</a:t>
                </a:r>
              </a:p>
              <a:p>
                <a:pPr eaLnBrk="1" fontAlgn="auto" hangingPunct="1">
                  <a:spcAft>
                    <a:spcPts val="0"/>
                  </a:spcAft>
                  <a:defRPr/>
                </a:pPr>
                <a:endParaRPr lang="en-US" dirty="0">
                  <a:latin typeface="+mj-lt"/>
                </a:endParaRPr>
              </a:p>
              <a:p>
                <a:pPr eaLnBrk="1" fontAlgn="auto" hangingPunct="1">
                  <a:spcAft>
                    <a:spcPts val="0"/>
                  </a:spcAft>
                  <a:defRPr/>
                </a:pPr>
                <a:r>
                  <a:rPr lang="en-US" dirty="0">
                    <a:latin typeface="+mj-lt"/>
                  </a:rPr>
                  <a:t>The </a:t>
                </a:r>
                <a:r>
                  <a:rPr lang="en-US" dirty="0">
                    <a:latin typeface="Symbol" panose="05050102010706020507" pitchFamily="18" charset="2"/>
                  </a:rPr>
                  <a:t>l</a:t>
                </a:r>
                <a:r>
                  <a:rPr lang="en-US" dirty="0">
                    <a:latin typeface="+mj-lt"/>
                  </a:rPr>
                  <a:t> factor determines the amount of smoothing, from none (</a:t>
                </a:r>
                <a:r>
                  <a:rPr lang="en-US" dirty="0">
                    <a:latin typeface="Symbol" panose="05050102010706020507" pitchFamily="18" charset="2"/>
                  </a:rPr>
                  <a:t>l</a:t>
                </a:r>
                <a:r>
                  <a:rPr lang="en-US" dirty="0">
                    <a:latin typeface="+mj-lt"/>
                  </a:rPr>
                  <a:t> = 0) to creating a linear function (</a:t>
                </a:r>
                <a:r>
                  <a:rPr lang="en-US" dirty="0">
                    <a:latin typeface="Symbol" panose="05050102010706020507" pitchFamily="18" charset="2"/>
                  </a:rPr>
                  <a:t>l</a:t>
                </a:r>
                <a:r>
                  <a:rPr lang="en-US" dirty="0">
                    <a:latin typeface="+mj-lt"/>
                  </a:rPr>
                  <a:t> =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534400" cy="5105400"/>
              </a:xfrm>
              <a:blipFill>
                <a:blip r:embed="rId2"/>
                <a:stretch>
                  <a:fillRect l="-786" t="-12530"/>
                </a:stretch>
              </a:blipFill>
            </p:spPr>
            <p:txBody>
              <a:bodyPr/>
              <a:lstStyle/>
              <a:p>
                <a:r>
                  <a:rPr lang="en-US">
                    <a:noFill/>
                  </a:rPr>
                  <a:t> </a:t>
                </a:r>
              </a:p>
            </p:txBody>
          </p:sp>
        </mc:Fallback>
      </mc:AlternateContent>
      <p:sp>
        <p:nvSpPr>
          <p:cNvPr id="2" name="TextBox 1"/>
          <p:cNvSpPr txBox="1"/>
          <p:nvPr/>
        </p:nvSpPr>
        <p:spPr>
          <a:xfrm>
            <a:off x="5872118" y="1002268"/>
            <a:ext cx="300082" cy="369332"/>
          </a:xfrm>
          <a:prstGeom prst="rect">
            <a:avLst/>
          </a:prstGeom>
          <a:noFill/>
        </p:spPr>
        <p:txBody>
          <a:bodyPr wrap="none" rtlCol="0">
            <a:spAutoFit/>
          </a:bodyPr>
          <a:lstStyle/>
          <a:p>
            <a:r>
              <a:rPr lang="en-US" dirty="0"/>
              <a:t>^</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32</a:t>
            </a:fld>
            <a:endParaRPr lang="en-US" altLang="en-US" dirty="0"/>
          </a:p>
        </p:txBody>
      </p:sp>
      <p:sp>
        <p:nvSpPr>
          <p:cNvPr id="6" name="TextBox 5"/>
          <p:cNvSpPr txBox="1"/>
          <p:nvPr/>
        </p:nvSpPr>
        <p:spPr>
          <a:xfrm>
            <a:off x="7391400" y="1002268"/>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96922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Smoothing Splines</a:t>
            </a:r>
          </a:p>
        </p:txBody>
      </p:sp>
      <p:sp>
        <p:nvSpPr>
          <p:cNvPr id="3" name="Content Placeholder 2"/>
          <p:cNvSpPr>
            <a:spLocks noGrp="1"/>
          </p:cNvSpPr>
          <p:nvPr>
            <p:ph idx="1"/>
          </p:nvPr>
        </p:nvSpPr>
        <p:spPr>
          <a:xfrm>
            <a:off x="381000" y="1066800"/>
            <a:ext cx="8534400" cy="5867400"/>
          </a:xfrm>
        </p:spPr>
        <p:txBody>
          <a:bodyPr rtlCol="0">
            <a:normAutofit/>
          </a:bodyPr>
          <a:lstStyle/>
          <a:p>
            <a:pPr marL="0" indent="0" eaLnBrk="1" fontAlgn="auto" hangingPunct="1">
              <a:spcAft>
                <a:spcPts val="0"/>
              </a:spcAft>
              <a:buFont typeface="Arial" charset="0"/>
              <a:buNone/>
              <a:defRPr/>
            </a:pPr>
            <a:r>
              <a:rPr lang="en-US" sz="2000" dirty="0">
                <a:latin typeface="+mj-lt"/>
              </a:rPr>
              <a:t>With smoothing splines, you avoid the main pitfall of cut points and knots</a:t>
            </a:r>
          </a:p>
          <a:p>
            <a:pPr eaLnBrk="1" fontAlgn="auto" hangingPunct="1">
              <a:spcAft>
                <a:spcPts val="0"/>
              </a:spcAft>
              <a:defRPr/>
            </a:pPr>
            <a:r>
              <a:rPr lang="en-US" dirty="0">
                <a:latin typeface="+mj-lt"/>
              </a:rPr>
              <a:t>With cut points or knots, you can analyze how many degrees of freedom are optimal in several ways, but where do you put the cut points?</a:t>
            </a:r>
          </a:p>
          <a:p>
            <a:pPr eaLnBrk="1" fontAlgn="auto" hangingPunct="1">
              <a:spcAft>
                <a:spcPts val="0"/>
              </a:spcAft>
              <a:defRPr/>
            </a:pPr>
            <a:r>
              <a:rPr lang="en-US" sz="2000" dirty="0">
                <a:latin typeface="+mj-lt"/>
              </a:rPr>
              <a:t>With a smoothing spline, you don’t have to </a:t>
            </a:r>
            <a:r>
              <a:rPr lang="en-US" dirty="0">
                <a:latin typeface="+mj-lt"/>
              </a:rPr>
              <a:t>c</a:t>
            </a:r>
            <a:r>
              <a:rPr lang="en-US" sz="2000" dirty="0">
                <a:latin typeface="+mj-lt"/>
              </a:rPr>
              <a:t>hoose the point locations, because there is a cut point for every sample.</a:t>
            </a:r>
          </a:p>
          <a:p>
            <a:pPr marL="0" indent="0" eaLnBrk="1" fontAlgn="auto" hangingPunct="1">
              <a:spcAft>
                <a:spcPts val="0"/>
              </a:spcAft>
              <a:buFont typeface="Arial" charset="0"/>
              <a:buNone/>
              <a:defRPr/>
            </a:pPr>
            <a:endParaRPr lang="en-US" dirty="0">
              <a:latin typeface="+mj-lt"/>
            </a:endParaRPr>
          </a:p>
          <a:p>
            <a:pPr marL="0" indent="0" eaLnBrk="1" fontAlgn="auto" hangingPunct="1">
              <a:spcAft>
                <a:spcPts val="0"/>
              </a:spcAft>
              <a:buFont typeface="Arial" charset="0"/>
              <a:buNone/>
              <a:defRPr/>
            </a:pPr>
            <a:r>
              <a:rPr lang="en-US" sz="2000" dirty="0">
                <a:latin typeface="+mj-lt"/>
              </a:rPr>
              <a:t> </a:t>
            </a:r>
          </a:p>
          <a:p>
            <a:pPr marL="0" indent="0" eaLnBrk="1" fontAlgn="auto" hangingPunct="1">
              <a:spcAft>
                <a:spcPts val="0"/>
              </a:spcAft>
              <a:buFont typeface="Arial" charset="0"/>
              <a:buNone/>
              <a:defRPr/>
            </a:pPr>
            <a:endParaRPr lang="en-US" sz="2000" dirty="0">
              <a:latin typeface="+mj-lt"/>
            </a:endParaRP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33</a:t>
            </a:fld>
            <a:endParaRPr lang="en-US" altLang="en-US" dirty="0"/>
          </a:p>
        </p:txBody>
      </p:sp>
    </p:spTree>
    <p:extLst>
      <p:ext uri="{BB962C8B-B14F-4D97-AF65-F5344CB8AC3E}">
        <p14:creationId xmlns:p14="http://schemas.microsoft.com/office/powerpoint/2010/main" val="2783542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Degrees of Freedom</a:t>
            </a:r>
          </a:p>
        </p:txBody>
      </p:sp>
      <p:sp>
        <p:nvSpPr>
          <p:cNvPr id="3" name="Content Placeholder 2"/>
          <p:cNvSpPr>
            <a:spLocks noGrp="1"/>
          </p:cNvSpPr>
          <p:nvPr>
            <p:ph idx="1"/>
          </p:nvPr>
        </p:nvSpPr>
        <p:spPr>
          <a:xfrm>
            <a:off x="457200" y="1295400"/>
            <a:ext cx="8382000" cy="4830763"/>
          </a:xfrm>
        </p:spPr>
        <p:txBody>
          <a:bodyPr/>
          <a:lstStyle/>
          <a:p>
            <a:pPr marL="0" indent="0">
              <a:buNone/>
            </a:pPr>
            <a:r>
              <a:rPr lang="en-US" dirty="0"/>
              <a:t>When </a:t>
            </a:r>
            <a:r>
              <a:rPr lang="en-US" dirty="0">
                <a:latin typeface="Symbol" panose="05050102010706020507" pitchFamily="18" charset="2"/>
              </a:rPr>
              <a:t>l</a:t>
            </a:r>
            <a:r>
              <a:rPr lang="en-US" dirty="0"/>
              <a:t> = 0, there is no smoothing and the model can be wiggly. When</a:t>
            </a:r>
            <a:r>
              <a:rPr lang="en-US" dirty="0">
                <a:latin typeface="Symbol" panose="05050102010706020507" pitchFamily="18" charset="2"/>
              </a:rPr>
              <a:t> l </a:t>
            </a:r>
            <a:r>
              <a:rPr lang="en-US" dirty="0"/>
              <a:t>= infinity, the second derivative is zero, meaning the model is a line of constant slope that passes as close as possible to the training points.</a:t>
            </a:r>
          </a:p>
          <a:p>
            <a:pPr marL="0" indent="0">
              <a:buNone/>
            </a:pPr>
            <a:endParaRPr lang="en-US" dirty="0"/>
          </a:p>
          <a:p>
            <a:pPr marL="0" indent="0">
              <a:buNone/>
            </a:pPr>
            <a:r>
              <a:rPr lang="en-US" dirty="0"/>
              <a:t>How many effective DOF does a smoothing spline have?</a:t>
            </a:r>
          </a:p>
          <a:p>
            <a:pPr marL="0" indent="0">
              <a:buNone/>
            </a:pPr>
            <a:endParaRPr lang="en-US" dirty="0"/>
          </a:p>
          <a:p>
            <a:r>
              <a:rPr lang="en-US" dirty="0"/>
              <a:t>For</a:t>
            </a:r>
            <a:r>
              <a:rPr lang="en-US" dirty="0">
                <a:latin typeface="Symbol" panose="05050102010706020507" pitchFamily="18" charset="2"/>
              </a:rPr>
              <a:t> l </a:t>
            </a:r>
            <a:r>
              <a:rPr lang="en-US" dirty="0"/>
              <a:t>= 0, it’s as if a cubic spline had a knot at every point. Thus DOF = n + 4 </a:t>
            </a:r>
          </a:p>
          <a:p>
            <a:pPr marL="0" indent="0">
              <a:buNone/>
            </a:pPr>
            <a:endParaRPr lang="en-US" dirty="0"/>
          </a:p>
          <a:p>
            <a:r>
              <a:rPr lang="en-US" dirty="0"/>
              <a:t>For </a:t>
            </a:r>
            <a:r>
              <a:rPr lang="en-US" dirty="0">
                <a:latin typeface="Symbol" panose="05050102010706020507" pitchFamily="18" charset="2"/>
              </a:rPr>
              <a:t>l</a:t>
            </a:r>
            <a:r>
              <a:rPr lang="en-US" dirty="0"/>
              <a:t> = infinity, the DOF is the same as a straight line: 2 </a:t>
            </a:r>
          </a:p>
          <a:p>
            <a:pPr marL="0" indent="0">
              <a:buNone/>
            </a:pPr>
            <a:r>
              <a:rPr lang="en-US" dirty="0"/>
              <a:t> 		= the y-intercept and the slope</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34</a:t>
            </a:fld>
            <a:endParaRPr lang="en-US" altLang="en-US"/>
          </a:p>
        </p:txBody>
      </p:sp>
    </p:spTree>
    <p:extLst>
      <p:ext uri="{BB962C8B-B14F-4D97-AF65-F5344CB8AC3E}">
        <p14:creationId xmlns:p14="http://schemas.microsoft.com/office/powerpoint/2010/main" val="2539299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t>
            </a:r>
            <a:r>
              <a:rPr lang="en-US" dirty="0">
                <a:latin typeface="Symbol" panose="05050102010706020507" pitchFamily="18" charset="2"/>
              </a:rPr>
              <a:t>l</a:t>
            </a:r>
            <a:r>
              <a:rPr lang="en-US" dirty="0"/>
              <a:t> for Smoothing Splines</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In R, you can construct a smoothing spline with the following command. Rather than a spline with n DOF, this function figures out the </a:t>
            </a:r>
            <a:r>
              <a:rPr lang="en-US" dirty="0">
                <a:latin typeface="Symbol" panose="05050102010706020507" pitchFamily="18" charset="2"/>
              </a:rPr>
              <a:t>l</a:t>
            </a:r>
            <a:r>
              <a:rPr lang="en-US" dirty="0"/>
              <a:t> that corresponds to 16 DOF.</a:t>
            </a:r>
          </a:p>
          <a:p>
            <a:endParaRPr lang="en-US" dirty="0"/>
          </a:p>
          <a:p>
            <a:pPr marL="0" indent="0">
              <a:buNone/>
            </a:pPr>
            <a:endParaRPr lang="en-US" dirty="0"/>
          </a:p>
          <a:p>
            <a:pPr marL="0" indent="0">
              <a:buNone/>
            </a:pPr>
            <a:r>
              <a:rPr lang="en-US" dirty="0"/>
              <a:t>Or you can smooth the function by cross validation with the following commands: </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35</a:t>
            </a:fld>
            <a:endParaRPr lang="en-US" alt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949109"/>
            <a:ext cx="7924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B31E010E-8993-4AA0-829A-D5511EEFF1EF}"/>
              </a:ext>
            </a:extLst>
          </p:cNvPr>
          <p:cNvGrpSpPr/>
          <p:nvPr/>
        </p:nvGrpSpPr>
        <p:grpSpPr>
          <a:xfrm>
            <a:off x="381000" y="4191000"/>
            <a:ext cx="8210550" cy="503798"/>
            <a:chOff x="381000" y="4191000"/>
            <a:chExt cx="8210550" cy="503798"/>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343400"/>
              <a:ext cx="8210550" cy="351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909785C4-6137-43AA-AEC1-48A30CA0B102}"/>
                </a:ext>
              </a:extLst>
            </p:cNvPr>
            <p:cNvSpPr/>
            <p:nvPr/>
          </p:nvSpPr>
          <p:spPr>
            <a:xfrm>
              <a:off x="381000" y="4191000"/>
              <a:ext cx="8077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9712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92C4-DB26-4D8B-85BE-08C267172FCA}"/>
              </a:ext>
            </a:extLst>
          </p:cNvPr>
          <p:cNvSpPr>
            <a:spLocks noGrp="1"/>
          </p:cNvSpPr>
          <p:nvPr>
            <p:ph type="title"/>
          </p:nvPr>
        </p:nvSpPr>
        <p:spPr/>
        <p:txBody>
          <a:bodyPr/>
          <a:lstStyle/>
          <a:p>
            <a:r>
              <a:rPr lang="en-US" dirty="0"/>
              <a:t>Which Model?</a:t>
            </a:r>
          </a:p>
        </p:txBody>
      </p:sp>
      <p:sp>
        <p:nvSpPr>
          <p:cNvPr id="4" name="Slide Number Placeholder 3">
            <a:extLst>
              <a:ext uri="{FF2B5EF4-FFF2-40B4-BE49-F238E27FC236}">
                <a16:creationId xmlns:a16="http://schemas.microsoft.com/office/drawing/2014/main" id="{42BE6F77-18CE-458D-86EF-3D7A915234E0}"/>
              </a:ext>
            </a:extLst>
          </p:cNvPr>
          <p:cNvSpPr>
            <a:spLocks noGrp="1"/>
          </p:cNvSpPr>
          <p:nvPr>
            <p:ph type="sldNum" sz="quarter" idx="12"/>
          </p:nvPr>
        </p:nvSpPr>
        <p:spPr/>
        <p:txBody>
          <a:bodyPr/>
          <a:lstStyle/>
          <a:p>
            <a:pPr>
              <a:defRPr/>
            </a:pPr>
            <a:fld id="{9695C8B4-01A2-485F-8B64-4640E234E3BB}" type="slidenum">
              <a:rPr lang="en-US" altLang="en-US" smtClean="0"/>
              <a:pPr>
                <a:defRPr/>
              </a:pPr>
              <a:t>36</a:t>
            </a:fld>
            <a:endParaRPr lang="en-US" altLang="en-US"/>
          </a:p>
        </p:txBody>
      </p:sp>
      <p:pic>
        <p:nvPicPr>
          <p:cNvPr id="7" name="Picture 6">
            <a:extLst>
              <a:ext uri="{FF2B5EF4-FFF2-40B4-BE49-F238E27FC236}">
                <a16:creationId xmlns:a16="http://schemas.microsoft.com/office/drawing/2014/main" id="{4C867BA6-2364-4AA8-AE2E-0C9A76996D23}"/>
              </a:ext>
            </a:extLst>
          </p:cNvPr>
          <p:cNvPicPr>
            <a:picLocks noChangeAspect="1"/>
          </p:cNvPicPr>
          <p:nvPr/>
        </p:nvPicPr>
        <p:blipFill>
          <a:blip r:embed="rId2"/>
          <a:stretch>
            <a:fillRect/>
          </a:stretch>
        </p:blipFill>
        <p:spPr>
          <a:xfrm>
            <a:off x="685800" y="1328167"/>
            <a:ext cx="8229600" cy="5291981"/>
          </a:xfrm>
          <a:prstGeom prst="rect">
            <a:avLst/>
          </a:prstGeom>
        </p:spPr>
      </p:pic>
    </p:spTree>
    <p:extLst>
      <p:ext uri="{BB962C8B-B14F-4D97-AF65-F5344CB8AC3E}">
        <p14:creationId xmlns:p14="http://schemas.microsoft.com/office/powerpoint/2010/main" val="3801440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D7CA6A-29A8-4F16-A696-7E49DAB07EE1}"/>
              </a:ext>
            </a:extLst>
          </p:cNvPr>
          <p:cNvSpPr>
            <a:spLocks noGrp="1"/>
          </p:cNvSpPr>
          <p:nvPr>
            <p:ph idx="1"/>
          </p:nvPr>
        </p:nvSpPr>
        <p:spPr>
          <a:xfrm>
            <a:off x="457200" y="2057400"/>
            <a:ext cx="8229600" cy="4068763"/>
          </a:xfrm>
        </p:spPr>
        <p:txBody>
          <a:bodyPr/>
          <a:lstStyle/>
          <a:p>
            <a:pPr marL="0" indent="0">
              <a:buNone/>
            </a:pPr>
            <a:endParaRPr lang="en-US" sz="2800" dirty="0"/>
          </a:p>
          <a:p>
            <a:pPr marL="0" indent="0" algn="ctr">
              <a:buNone/>
            </a:pPr>
            <a:r>
              <a:rPr lang="en-US" sz="2800" dirty="0"/>
              <a:t>General Additive Models – 7.7</a:t>
            </a:r>
          </a:p>
          <a:p>
            <a:pPr marL="0" indent="0">
              <a:buNone/>
            </a:pPr>
            <a:endParaRPr lang="en-US" sz="2800" dirty="0"/>
          </a:p>
        </p:txBody>
      </p:sp>
      <p:sp>
        <p:nvSpPr>
          <p:cNvPr id="4" name="Slide Number Placeholder 3">
            <a:extLst>
              <a:ext uri="{FF2B5EF4-FFF2-40B4-BE49-F238E27FC236}">
                <a16:creationId xmlns:a16="http://schemas.microsoft.com/office/drawing/2014/main" id="{E5399E3F-4BDD-4B8F-AF2F-6BA2D7097B68}"/>
              </a:ext>
            </a:extLst>
          </p:cNvPr>
          <p:cNvSpPr>
            <a:spLocks noGrp="1"/>
          </p:cNvSpPr>
          <p:nvPr>
            <p:ph type="sldNum" sz="quarter" idx="12"/>
          </p:nvPr>
        </p:nvSpPr>
        <p:spPr/>
        <p:txBody>
          <a:bodyPr/>
          <a:lstStyle/>
          <a:p>
            <a:pPr>
              <a:defRPr/>
            </a:pPr>
            <a:fld id="{9695C8B4-01A2-485F-8B64-4640E234E3BB}" type="slidenum">
              <a:rPr lang="en-US" altLang="en-US" smtClean="0"/>
              <a:pPr>
                <a:defRPr/>
              </a:pPr>
              <a:t>37</a:t>
            </a:fld>
            <a:endParaRPr lang="en-US" altLang="en-US" dirty="0"/>
          </a:p>
        </p:txBody>
      </p:sp>
    </p:spTree>
    <p:extLst>
      <p:ext uri="{BB962C8B-B14F-4D97-AF65-F5344CB8AC3E}">
        <p14:creationId xmlns:p14="http://schemas.microsoft.com/office/powerpoint/2010/main" val="150121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0"/>
            <a:ext cx="8229600" cy="1143000"/>
          </a:xfrm>
        </p:spPr>
        <p:txBody>
          <a:bodyPr/>
          <a:lstStyle/>
          <a:p>
            <a:pPr eaLnBrk="1" hangingPunct="1"/>
            <a:r>
              <a:rPr lang="en-US" altLang="en-US" sz="2800" dirty="0"/>
              <a:t>Generalized Additive Models</a:t>
            </a:r>
          </a:p>
        </p:txBody>
      </p:sp>
      <p:sp>
        <p:nvSpPr>
          <p:cNvPr id="3" name="Content Placeholder 2"/>
          <p:cNvSpPr>
            <a:spLocks noGrp="1"/>
          </p:cNvSpPr>
          <p:nvPr>
            <p:ph idx="1"/>
          </p:nvPr>
        </p:nvSpPr>
        <p:spPr>
          <a:xfrm>
            <a:off x="381000" y="1066800"/>
            <a:ext cx="8305800" cy="5791200"/>
          </a:xfrm>
        </p:spPr>
        <p:txBody>
          <a:bodyPr rtlCol="0">
            <a:normAutofit/>
          </a:bodyPr>
          <a:lstStyle/>
          <a:p>
            <a:pPr marL="0" indent="0" eaLnBrk="1" fontAlgn="auto" hangingPunct="1">
              <a:spcBef>
                <a:spcPts val="0"/>
              </a:spcBef>
              <a:spcAft>
                <a:spcPts val="0"/>
              </a:spcAft>
              <a:buFont typeface="Arial" charset="0"/>
              <a:buNone/>
              <a:defRPr/>
            </a:pPr>
            <a:r>
              <a:rPr lang="en-US" sz="2200" dirty="0"/>
              <a:t>For multiple features, can the individual fitted functions be combined in one model?  </a:t>
            </a:r>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r>
              <a:rPr lang="en-US" sz="2200" dirty="0"/>
              <a:t>Can we replace</a:t>
            </a:r>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r>
              <a:rPr lang="en-US" sz="2200" dirty="0"/>
              <a:t>with</a:t>
            </a:r>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38</a:t>
            </a:fld>
            <a:endParaRPr lang="en-US"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0"/>
            <a:ext cx="78105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514600"/>
            <a:ext cx="56864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9920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Additivity</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39</a:t>
            </a:fld>
            <a:endParaRPr lang="en-US" altLang="en-US"/>
          </a:p>
        </p:txBody>
      </p:sp>
      <p:sp>
        <p:nvSpPr>
          <p:cNvPr id="6" name="Content Placeholder 2"/>
          <p:cNvSpPr>
            <a:spLocks noGrp="1"/>
          </p:cNvSpPr>
          <p:nvPr>
            <p:ph idx="1"/>
          </p:nvPr>
        </p:nvSpPr>
        <p:spPr>
          <a:xfrm>
            <a:off x="381000" y="1066800"/>
            <a:ext cx="8305800" cy="5791200"/>
          </a:xfrm>
        </p:spPr>
        <p:txBody>
          <a:bodyPr rtlCol="0">
            <a:normAutofit/>
          </a:bodyPr>
          <a:lstStyle/>
          <a:p>
            <a:pPr marL="0" indent="0" eaLnBrk="1" fontAlgn="auto" hangingPunct="1">
              <a:spcBef>
                <a:spcPts val="0"/>
              </a:spcBef>
              <a:spcAft>
                <a:spcPts val="0"/>
              </a:spcAft>
              <a:buFont typeface="Arial" charset="0"/>
              <a:buNone/>
              <a:defRPr/>
            </a:pPr>
            <a:r>
              <a:rPr lang="en-US" sz="2200" dirty="0"/>
              <a:t>Natural Splines (year and age) can be viewed as a sum of squares regression onto the spline basis vectors.  Thus they can be combined in a regression matrix.</a:t>
            </a:r>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0"/>
            <a:ext cx="6868685" cy="394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642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1947B-F3DF-46D5-BB41-7D35743D25A3}"/>
              </a:ext>
            </a:extLst>
          </p:cNvPr>
          <p:cNvSpPr>
            <a:spLocks noGrp="1"/>
          </p:cNvSpPr>
          <p:nvPr>
            <p:ph type="title"/>
          </p:nvPr>
        </p:nvSpPr>
        <p:spPr>
          <a:xfrm>
            <a:off x="304800" y="2994819"/>
            <a:ext cx="8229600" cy="868362"/>
          </a:xfrm>
        </p:spPr>
        <p:txBody>
          <a:bodyPr/>
          <a:lstStyle/>
          <a:p>
            <a:r>
              <a:rPr lang="en-US" dirty="0"/>
              <a:t>Review from Last Week</a:t>
            </a:r>
          </a:p>
        </p:txBody>
      </p:sp>
      <p:sp>
        <p:nvSpPr>
          <p:cNvPr id="4" name="Slide Number Placeholder 3">
            <a:extLst>
              <a:ext uri="{FF2B5EF4-FFF2-40B4-BE49-F238E27FC236}">
                <a16:creationId xmlns:a16="http://schemas.microsoft.com/office/drawing/2014/main" id="{46FFC99C-0B3E-4ED3-A343-49CF6B29796A}"/>
              </a:ext>
            </a:extLst>
          </p:cNvPr>
          <p:cNvSpPr>
            <a:spLocks noGrp="1"/>
          </p:cNvSpPr>
          <p:nvPr>
            <p:ph type="sldNum" sz="quarter" idx="12"/>
          </p:nvPr>
        </p:nvSpPr>
        <p:spPr/>
        <p:txBody>
          <a:bodyPr/>
          <a:lstStyle/>
          <a:p>
            <a:pPr>
              <a:defRPr/>
            </a:pPr>
            <a:fld id="{9695C8B4-01A2-485F-8B64-4640E234E3BB}" type="slidenum">
              <a:rPr lang="en-US" altLang="en-US" smtClean="0"/>
              <a:pPr>
                <a:defRPr/>
              </a:pPr>
              <a:t>4</a:t>
            </a:fld>
            <a:endParaRPr lang="en-US" altLang="en-US"/>
          </a:p>
        </p:txBody>
      </p:sp>
    </p:spTree>
    <p:extLst>
      <p:ext uri="{BB962C8B-B14F-4D97-AF65-F5344CB8AC3E}">
        <p14:creationId xmlns:p14="http://schemas.microsoft.com/office/powerpoint/2010/main" val="215036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Additivity</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40</a:t>
            </a:fld>
            <a:endParaRPr lang="en-US" altLang="en-US"/>
          </a:p>
        </p:txBody>
      </p:sp>
      <p:sp>
        <p:nvSpPr>
          <p:cNvPr id="6" name="Content Placeholder 2"/>
          <p:cNvSpPr>
            <a:spLocks noGrp="1"/>
          </p:cNvSpPr>
          <p:nvPr>
            <p:ph idx="1"/>
          </p:nvPr>
        </p:nvSpPr>
        <p:spPr>
          <a:xfrm>
            <a:off x="381000" y="1066800"/>
            <a:ext cx="8305800" cy="5638800"/>
          </a:xfrm>
        </p:spPr>
        <p:txBody>
          <a:bodyPr rtlCol="0">
            <a:normAutofit lnSpcReduction="10000"/>
          </a:bodyPr>
          <a:lstStyle/>
          <a:p>
            <a:pPr marL="0" indent="0" eaLnBrk="1" fontAlgn="auto" hangingPunct="1">
              <a:spcBef>
                <a:spcPts val="0"/>
              </a:spcBef>
              <a:spcAft>
                <a:spcPts val="0"/>
              </a:spcAft>
              <a:buFont typeface="Arial" charset="0"/>
              <a:buNone/>
              <a:defRPr/>
            </a:pPr>
            <a:r>
              <a:rPr lang="en-US" sz="2200" dirty="0"/>
              <a:t>Smoothing splines (for year and age) use different filtering for each variable to achieve smoothing.  Thus they do not add as readily as natural splines.  However, they can be combined using </a:t>
            </a:r>
            <a:r>
              <a:rPr lang="en-US" sz="2200" dirty="0" err="1"/>
              <a:t>backfitting</a:t>
            </a:r>
            <a:r>
              <a:rPr lang="en-US" sz="2200" dirty="0"/>
              <a:t>. </a:t>
            </a:r>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r>
              <a:rPr lang="en-US" sz="2200" dirty="0" err="1"/>
              <a:t>Backfitting</a:t>
            </a:r>
            <a:r>
              <a:rPr lang="en-US" sz="2200" dirty="0"/>
              <a:t> is an iterative algorithm, where you model the results once with an additive model, calculate the errors (residuals), then model the residuals using a separate function.  Use the gam() function. There is a homework assignment on this. </a:t>
            </a:r>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2133600"/>
            <a:ext cx="6215063" cy="296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364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Basis Vectors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41</a:t>
            </a:fld>
            <a:endParaRPr lang="en-US" altLang="en-US"/>
          </a:p>
        </p:txBody>
      </p:sp>
      <p:sp>
        <p:nvSpPr>
          <p:cNvPr id="8" name="Content Placeholder 7">
            <a:extLst>
              <a:ext uri="{FF2B5EF4-FFF2-40B4-BE49-F238E27FC236}">
                <a16:creationId xmlns:a16="http://schemas.microsoft.com/office/drawing/2014/main" id="{B1842A58-791D-4AF7-B81C-07DED439FFE7}"/>
              </a:ext>
            </a:extLst>
          </p:cNvPr>
          <p:cNvSpPr>
            <a:spLocks noGrp="1"/>
          </p:cNvSpPr>
          <p:nvPr>
            <p:ph idx="1"/>
          </p:nvPr>
        </p:nvSpPr>
        <p:spPr/>
        <p:txBody>
          <a:bodyPr/>
          <a:lstStyle/>
          <a:p>
            <a:pPr marL="0" indent="0">
              <a:buNone/>
            </a:pPr>
            <a:r>
              <a:rPr lang="en-US" dirty="0"/>
              <a:t>Note: There are other basis vectors you could choose, depending on the system you are trying to model or analyze</a:t>
            </a:r>
          </a:p>
          <a:p>
            <a:pPr marL="0" indent="0">
              <a:buNone/>
            </a:pPr>
            <a:endParaRPr lang="en-US" dirty="0"/>
          </a:p>
          <a:p>
            <a:pPr marL="0" indent="0">
              <a:buNone/>
            </a:pPr>
            <a:endParaRPr lang="en-US" dirty="0"/>
          </a:p>
        </p:txBody>
      </p:sp>
      <p:graphicFrame>
        <p:nvGraphicFramePr>
          <p:cNvPr id="9" name="Table 8">
            <a:extLst>
              <a:ext uri="{FF2B5EF4-FFF2-40B4-BE49-F238E27FC236}">
                <a16:creationId xmlns:a16="http://schemas.microsoft.com/office/drawing/2014/main" id="{CA0A9E4E-193F-4803-BC79-0579CBA26DE2}"/>
              </a:ext>
            </a:extLst>
          </p:cNvPr>
          <p:cNvGraphicFramePr>
            <a:graphicFrameLocks noGrp="1"/>
          </p:cNvGraphicFramePr>
          <p:nvPr/>
        </p:nvGraphicFramePr>
        <p:xfrm>
          <a:off x="571499" y="2346960"/>
          <a:ext cx="8001001" cy="39370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526219035"/>
                    </a:ext>
                  </a:extLst>
                </a:gridCol>
                <a:gridCol w="2286000">
                  <a:extLst>
                    <a:ext uri="{9D8B030D-6E8A-4147-A177-3AD203B41FA5}">
                      <a16:colId xmlns:a16="http://schemas.microsoft.com/office/drawing/2014/main" val="2229765185"/>
                    </a:ext>
                  </a:extLst>
                </a:gridCol>
                <a:gridCol w="3886201">
                  <a:extLst>
                    <a:ext uri="{9D8B030D-6E8A-4147-A177-3AD203B41FA5}">
                      <a16:colId xmlns:a16="http://schemas.microsoft.com/office/drawing/2014/main" val="3117212619"/>
                    </a:ext>
                  </a:extLst>
                </a:gridCol>
              </a:tblGrid>
              <a:tr h="370840">
                <a:tc>
                  <a:txBody>
                    <a:bodyPr/>
                    <a:lstStyle/>
                    <a:p>
                      <a:r>
                        <a:rPr lang="en-US" dirty="0"/>
                        <a:t>Basis Vector</a:t>
                      </a:r>
                    </a:p>
                  </a:txBody>
                  <a:tcPr/>
                </a:tc>
                <a:tc>
                  <a:txBody>
                    <a:bodyPr/>
                    <a:lstStyle/>
                    <a:p>
                      <a:r>
                        <a:rPr lang="en-US" dirty="0"/>
                        <a:t>Application</a:t>
                      </a:r>
                    </a:p>
                  </a:txBody>
                  <a:tcPr/>
                </a:tc>
                <a:tc>
                  <a:txBody>
                    <a:bodyPr/>
                    <a:lstStyle/>
                    <a:p>
                      <a:r>
                        <a:rPr lang="en-US" dirty="0"/>
                        <a:t>Attributes</a:t>
                      </a:r>
                    </a:p>
                  </a:txBody>
                  <a:tcPr/>
                </a:tc>
                <a:extLst>
                  <a:ext uri="{0D108BD9-81ED-4DB2-BD59-A6C34878D82A}">
                    <a16:rowId xmlns:a16="http://schemas.microsoft.com/office/drawing/2014/main" val="73057367"/>
                  </a:ext>
                </a:extLst>
              </a:tr>
              <a:tr h="370840">
                <a:tc>
                  <a:txBody>
                    <a:bodyPr/>
                    <a:lstStyle/>
                    <a:p>
                      <a:r>
                        <a:rPr lang="en-US" dirty="0"/>
                        <a:t>Eigenvectors</a:t>
                      </a:r>
                    </a:p>
                  </a:txBody>
                  <a:tcPr/>
                </a:tc>
                <a:tc>
                  <a:txBody>
                    <a:bodyPr/>
                    <a:lstStyle/>
                    <a:p>
                      <a:r>
                        <a:rPr lang="en-US" dirty="0"/>
                        <a:t>Radar Analysis</a:t>
                      </a:r>
                    </a:p>
                  </a:txBody>
                  <a:tcPr/>
                </a:tc>
                <a:tc>
                  <a:txBody>
                    <a:bodyPr/>
                    <a:lstStyle/>
                    <a:p>
                      <a:r>
                        <a:rPr lang="en-US" dirty="0"/>
                        <a:t>Radar datasets are made up of returns from targets, returns from terrain, and system noise.  You can derive these basis vectors from the data </a:t>
                      </a:r>
                    </a:p>
                  </a:txBody>
                  <a:tcPr/>
                </a:tc>
                <a:extLst>
                  <a:ext uri="{0D108BD9-81ED-4DB2-BD59-A6C34878D82A}">
                    <a16:rowId xmlns:a16="http://schemas.microsoft.com/office/drawing/2014/main" val="712748793"/>
                  </a:ext>
                </a:extLst>
              </a:tr>
              <a:tr h="370840">
                <a:tc>
                  <a:txBody>
                    <a:bodyPr/>
                    <a:lstStyle/>
                    <a:p>
                      <a:r>
                        <a:rPr lang="en-US" dirty="0"/>
                        <a:t>Sine Waves</a:t>
                      </a:r>
                    </a:p>
                  </a:txBody>
                  <a:tcPr/>
                </a:tc>
                <a:tc>
                  <a:txBody>
                    <a:bodyPr/>
                    <a:lstStyle/>
                    <a:p>
                      <a:r>
                        <a:rPr lang="en-US" dirty="0"/>
                        <a:t>Time series and periodic functions</a:t>
                      </a:r>
                    </a:p>
                  </a:txBody>
                  <a:tcPr/>
                </a:tc>
                <a:tc>
                  <a:txBody>
                    <a:bodyPr/>
                    <a:lstStyle/>
                    <a:p>
                      <a:r>
                        <a:rPr lang="en-US" dirty="0"/>
                        <a:t>There are an infinite number of sine waves of different frequencies.  You can use these to construct any signal.</a:t>
                      </a:r>
                    </a:p>
                  </a:txBody>
                  <a:tcPr/>
                </a:tc>
                <a:extLst>
                  <a:ext uri="{0D108BD9-81ED-4DB2-BD59-A6C34878D82A}">
                    <a16:rowId xmlns:a16="http://schemas.microsoft.com/office/drawing/2014/main" val="3005951202"/>
                  </a:ext>
                </a:extLst>
              </a:tr>
              <a:tr h="370840">
                <a:tc>
                  <a:txBody>
                    <a:bodyPr/>
                    <a:lstStyle/>
                    <a:p>
                      <a:r>
                        <a:rPr lang="en-US" dirty="0"/>
                        <a:t>Wavelets</a:t>
                      </a:r>
                    </a:p>
                  </a:txBody>
                  <a:tcPr/>
                </a:tc>
                <a:tc>
                  <a:txBody>
                    <a:bodyPr/>
                    <a:lstStyle/>
                    <a:p>
                      <a:r>
                        <a:rPr lang="en-US" dirty="0"/>
                        <a:t>Image data or signal compression</a:t>
                      </a:r>
                    </a:p>
                  </a:txBody>
                  <a:tcPr/>
                </a:tc>
                <a:tc>
                  <a:txBody>
                    <a:bodyPr/>
                    <a:lstStyle/>
                    <a:p>
                      <a:r>
                        <a:rPr lang="en-US" dirty="0" err="1"/>
                        <a:t>Wavelettes</a:t>
                      </a:r>
                      <a:r>
                        <a:rPr lang="en-US" dirty="0"/>
                        <a:t> can sometimes be used to represent signals more efficiently than sine waves, so a large data file can be made smaller without losing a lot of information content.</a:t>
                      </a:r>
                    </a:p>
                  </a:txBody>
                  <a:tcPr/>
                </a:tc>
                <a:extLst>
                  <a:ext uri="{0D108BD9-81ED-4DB2-BD59-A6C34878D82A}">
                    <a16:rowId xmlns:a16="http://schemas.microsoft.com/office/drawing/2014/main" val="867302784"/>
                  </a:ext>
                </a:extLst>
              </a:tr>
            </a:tbl>
          </a:graphicData>
        </a:graphic>
      </p:graphicFrame>
    </p:spTree>
    <p:extLst>
      <p:ext uri="{BB962C8B-B14F-4D97-AF65-F5344CB8AC3E}">
        <p14:creationId xmlns:p14="http://schemas.microsoft.com/office/powerpoint/2010/main" val="2149533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Basis Functions</a:t>
            </a:r>
          </a:p>
        </p:txBody>
      </p:sp>
      <p:sp>
        <p:nvSpPr>
          <p:cNvPr id="3" name="Content Placeholder 2"/>
          <p:cNvSpPr>
            <a:spLocks noGrp="1"/>
          </p:cNvSpPr>
          <p:nvPr>
            <p:ph idx="1"/>
          </p:nvPr>
        </p:nvSpPr>
        <p:spPr/>
        <p:txBody>
          <a:bodyPr/>
          <a:lstStyle/>
          <a:p>
            <a:pPr marL="0" indent="0">
              <a:buNone/>
            </a:pPr>
            <a:endParaRPr lang="en-US" dirty="0"/>
          </a:p>
          <a:p>
            <a:r>
              <a:rPr lang="en-US" dirty="0"/>
              <a:t>We talked about independent basis functions and how they permit you to compare MSE, p, and z scores between features</a:t>
            </a:r>
          </a:p>
          <a:p>
            <a:endParaRPr lang="en-US" dirty="0"/>
          </a:p>
          <a:p>
            <a:r>
              <a:rPr lang="en-US" dirty="0"/>
              <a:t>If the features (basis functions) in a model are independent (orthogonal) then you can use </a:t>
            </a:r>
            <a:r>
              <a:rPr lang="en-US" dirty="0" err="1"/>
              <a:t>pr</a:t>
            </a:r>
            <a:r>
              <a:rPr lang="en-US" dirty="0"/>
              <a:t>(&gt;|t|) to differentiate between features in a model.  </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42</a:t>
            </a:fld>
            <a:endParaRPr lang="en-US"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62" y="3733800"/>
            <a:ext cx="7127875" cy="1749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0380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858528-5D34-4A85-902D-E6AC1E94023A}"/>
              </a:ext>
            </a:extLst>
          </p:cNvPr>
          <p:cNvPicPr>
            <a:picLocks noChangeAspect="1"/>
          </p:cNvPicPr>
          <p:nvPr/>
        </p:nvPicPr>
        <p:blipFill rotWithShape="1">
          <a:blip r:embed="rId2"/>
          <a:srcRect l="26666" t="24814" r="29167" b="24815"/>
          <a:stretch/>
        </p:blipFill>
        <p:spPr>
          <a:xfrm>
            <a:off x="537882" y="838200"/>
            <a:ext cx="7958418" cy="5105400"/>
          </a:xfrm>
          <a:prstGeom prst="rect">
            <a:avLst/>
          </a:prstGeom>
          <a:effectLst>
            <a:glow rad="127000">
              <a:schemeClr val="accent1">
                <a:alpha val="45000"/>
              </a:schemeClr>
            </a:glow>
          </a:effectLst>
        </p:spPr>
      </p:pic>
      <p:sp>
        <p:nvSpPr>
          <p:cNvPr id="2" name="Title 1">
            <a:extLst>
              <a:ext uri="{FF2B5EF4-FFF2-40B4-BE49-F238E27FC236}">
                <a16:creationId xmlns:a16="http://schemas.microsoft.com/office/drawing/2014/main" id="{29B0CB20-607F-4BCC-B1FD-6D3085D6A257}"/>
              </a:ext>
            </a:extLst>
          </p:cNvPr>
          <p:cNvSpPr>
            <a:spLocks noGrp="1"/>
          </p:cNvSpPr>
          <p:nvPr>
            <p:ph type="title"/>
          </p:nvPr>
        </p:nvSpPr>
        <p:spPr>
          <a:xfrm>
            <a:off x="537882" y="128287"/>
            <a:ext cx="8229600" cy="868362"/>
          </a:xfrm>
        </p:spPr>
        <p:txBody>
          <a:bodyPr/>
          <a:lstStyle/>
          <a:p>
            <a:r>
              <a:rPr lang="en-US" dirty="0"/>
              <a:t>Gradient Descent</a:t>
            </a:r>
          </a:p>
        </p:txBody>
      </p:sp>
      <p:sp>
        <p:nvSpPr>
          <p:cNvPr id="4" name="Slide Number Placeholder 3">
            <a:extLst>
              <a:ext uri="{FF2B5EF4-FFF2-40B4-BE49-F238E27FC236}">
                <a16:creationId xmlns:a16="http://schemas.microsoft.com/office/drawing/2014/main" id="{8E3D9F97-A341-41E9-B3D6-172B2B66D235}"/>
              </a:ext>
            </a:extLst>
          </p:cNvPr>
          <p:cNvSpPr>
            <a:spLocks noGrp="1"/>
          </p:cNvSpPr>
          <p:nvPr>
            <p:ph type="sldNum" sz="quarter" idx="12"/>
          </p:nvPr>
        </p:nvSpPr>
        <p:spPr/>
        <p:txBody>
          <a:bodyPr/>
          <a:lstStyle/>
          <a:p>
            <a:pPr>
              <a:defRPr/>
            </a:pPr>
            <a:fld id="{9695C8B4-01A2-485F-8B64-4640E234E3BB}" type="slidenum">
              <a:rPr lang="en-US" altLang="en-US" smtClean="0"/>
              <a:pPr>
                <a:defRPr/>
              </a:pPr>
              <a:t>43</a:t>
            </a:fld>
            <a:endParaRPr lang="en-US" altLang="en-US"/>
          </a:p>
        </p:txBody>
      </p:sp>
      <p:sp>
        <p:nvSpPr>
          <p:cNvPr id="5" name="Title 1">
            <a:extLst>
              <a:ext uri="{FF2B5EF4-FFF2-40B4-BE49-F238E27FC236}">
                <a16:creationId xmlns:a16="http://schemas.microsoft.com/office/drawing/2014/main" id="{4E2E3FC2-D9D5-49C0-9CFB-2F74578224FB}"/>
              </a:ext>
            </a:extLst>
          </p:cNvPr>
          <p:cNvSpPr txBox="1">
            <a:spLocks/>
          </p:cNvSpPr>
          <p:nvPr/>
        </p:nvSpPr>
        <p:spPr bwMode="auto">
          <a:xfrm>
            <a:off x="0" y="5853113"/>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This is not in the ISLR text</a:t>
            </a:r>
          </a:p>
        </p:txBody>
      </p:sp>
    </p:spTree>
    <p:extLst>
      <p:ext uri="{BB962C8B-B14F-4D97-AF65-F5344CB8AC3E}">
        <p14:creationId xmlns:p14="http://schemas.microsoft.com/office/powerpoint/2010/main" val="2729649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21D5-DA9B-4449-B2A9-AF0639CB701A}"/>
              </a:ext>
            </a:extLst>
          </p:cNvPr>
          <p:cNvSpPr>
            <a:spLocks noGrp="1"/>
          </p:cNvSpPr>
          <p:nvPr>
            <p:ph type="title"/>
          </p:nvPr>
        </p:nvSpPr>
        <p:spPr/>
        <p:txBody>
          <a:bodyPr/>
          <a:lstStyle/>
          <a:p>
            <a:r>
              <a:rPr lang="en-US" dirty="0"/>
              <a:t>Finding the Right Modeling Parameters</a:t>
            </a:r>
          </a:p>
        </p:txBody>
      </p:sp>
      <p:sp>
        <p:nvSpPr>
          <p:cNvPr id="3" name="Content Placeholder 2">
            <a:extLst>
              <a:ext uri="{FF2B5EF4-FFF2-40B4-BE49-F238E27FC236}">
                <a16:creationId xmlns:a16="http://schemas.microsoft.com/office/drawing/2014/main" id="{871BDB45-F23A-4131-85E8-ACD8D6753089}"/>
              </a:ext>
            </a:extLst>
          </p:cNvPr>
          <p:cNvSpPr>
            <a:spLocks noGrp="1"/>
          </p:cNvSpPr>
          <p:nvPr>
            <p:ph idx="1"/>
          </p:nvPr>
        </p:nvSpPr>
        <p:spPr>
          <a:xfrm>
            <a:off x="488576" y="1231523"/>
            <a:ext cx="8229600" cy="4830763"/>
          </a:xfrm>
        </p:spPr>
        <p:txBody>
          <a:bodyPr/>
          <a:lstStyle/>
          <a:p>
            <a:pPr marL="0" indent="0">
              <a:buNone/>
            </a:pPr>
            <a:r>
              <a:rPr lang="en-US" dirty="0"/>
              <a:t>Ideally you can compute the right coefficients for your model by calculating the minimum of the Error Function (that is, deterministically)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Sometimes the Error Function cannot be expressed in an equation</a:t>
            </a:r>
          </a:p>
          <a:p>
            <a:r>
              <a:rPr lang="en-US" dirty="0"/>
              <a:t>Spline Models with discontinuities</a:t>
            </a:r>
          </a:p>
          <a:p>
            <a:r>
              <a:rPr lang="en-US" dirty="0"/>
              <a:t>Smoothing Spline Models</a:t>
            </a:r>
          </a:p>
          <a:p>
            <a:r>
              <a:rPr lang="en-US" dirty="0"/>
              <a:t>KNN Models</a:t>
            </a:r>
          </a:p>
          <a:p>
            <a:r>
              <a:rPr lang="en-US" dirty="0"/>
              <a:t>Models with many (&gt; 1000) features</a:t>
            </a:r>
          </a:p>
          <a:p>
            <a:pPr marL="0" indent="0">
              <a:buNone/>
            </a:pPr>
            <a:endParaRPr lang="en-US" dirty="0"/>
          </a:p>
          <a:p>
            <a:pPr marL="0" indent="0">
              <a:buNone/>
            </a:pPr>
            <a:r>
              <a:rPr lang="en-US" dirty="0"/>
              <a:t>So how do you find the right coefficients?</a:t>
            </a:r>
          </a:p>
          <a:p>
            <a:endParaRPr lang="en-US" dirty="0"/>
          </a:p>
          <a:p>
            <a:endParaRPr lang="en-US" dirty="0"/>
          </a:p>
        </p:txBody>
      </p:sp>
      <p:sp>
        <p:nvSpPr>
          <p:cNvPr id="4" name="Slide Number Placeholder 3">
            <a:extLst>
              <a:ext uri="{FF2B5EF4-FFF2-40B4-BE49-F238E27FC236}">
                <a16:creationId xmlns:a16="http://schemas.microsoft.com/office/drawing/2014/main" id="{3A8892EC-B784-46C1-BABD-24BF71DF698E}"/>
              </a:ext>
            </a:extLst>
          </p:cNvPr>
          <p:cNvSpPr>
            <a:spLocks noGrp="1"/>
          </p:cNvSpPr>
          <p:nvPr>
            <p:ph type="sldNum" sz="quarter" idx="12"/>
          </p:nvPr>
        </p:nvSpPr>
        <p:spPr/>
        <p:txBody>
          <a:bodyPr/>
          <a:lstStyle/>
          <a:p>
            <a:pPr>
              <a:defRPr/>
            </a:pPr>
            <a:fld id="{9695C8B4-01A2-485F-8B64-4640E234E3BB}" type="slidenum">
              <a:rPr lang="en-US" altLang="en-US" smtClean="0"/>
              <a:pPr>
                <a:defRPr/>
              </a:pPr>
              <a:t>44</a:t>
            </a:fld>
            <a:endParaRPr lang="en-US" altLang="en-US"/>
          </a:p>
        </p:txBody>
      </p:sp>
      <p:pic>
        <p:nvPicPr>
          <p:cNvPr id="5" name="Picture 4">
            <a:extLst>
              <a:ext uri="{FF2B5EF4-FFF2-40B4-BE49-F238E27FC236}">
                <a16:creationId xmlns:a16="http://schemas.microsoft.com/office/drawing/2014/main" id="{98599D9F-7543-4D54-9DC2-1C99821B9B80}"/>
              </a:ext>
            </a:extLst>
          </p:cNvPr>
          <p:cNvPicPr>
            <a:picLocks noChangeAspect="1"/>
          </p:cNvPicPr>
          <p:nvPr/>
        </p:nvPicPr>
        <p:blipFill rotWithShape="1">
          <a:blip r:embed="rId2"/>
          <a:srcRect l="31667" t="35185" r="38333" b="33704"/>
          <a:stretch/>
        </p:blipFill>
        <p:spPr>
          <a:xfrm>
            <a:off x="5369648" y="4071191"/>
            <a:ext cx="3577128" cy="2161230"/>
          </a:xfrm>
          <a:prstGeom prst="rect">
            <a:avLst/>
          </a:prstGeom>
        </p:spPr>
      </p:pic>
      <p:sp>
        <p:nvSpPr>
          <p:cNvPr id="6" name="TextBox 5">
            <a:extLst>
              <a:ext uri="{FF2B5EF4-FFF2-40B4-BE49-F238E27FC236}">
                <a16:creationId xmlns:a16="http://schemas.microsoft.com/office/drawing/2014/main" id="{1E3E83F3-9CF0-468B-8045-512ED98B5F9B}"/>
              </a:ext>
            </a:extLst>
          </p:cNvPr>
          <p:cNvSpPr txBox="1"/>
          <p:nvPr/>
        </p:nvSpPr>
        <p:spPr>
          <a:xfrm rot="16014392">
            <a:off x="4924723" y="4951827"/>
            <a:ext cx="835678" cy="369332"/>
          </a:xfrm>
          <a:prstGeom prst="rect">
            <a:avLst/>
          </a:prstGeom>
          <a:noFill/>
        </p:spPr>
        <p:txBody>
          <a:bodyPr wrap="none" rtlCol="0">
            <a:spAutoFit/>
          </a:bodyPr>
          <a:lstStyle/>
          <a:p>
            <a:r>
              <a:rPr lang="en-US" dirty="0"/>
              <a:t>RSS(</a:t>
            </a:r>
            <a:r>
              <a:rPr lang="en-US" dirty="0">
                <a:latin typeface="Symbol" panose="05050102010706020507" pitchFamily="18" charset="2"/>
              </a:rPr>
              <a:t>b</a:t>
            </a:r>
            <a:r>
              <a:rPr lang="en-US" baseline="-25000" dirty="0"/>
              <a:t>j</a:t>
            </a:r>
            <a:r>
              <a:rPr lang="en-US" dirty="0"/>
              <a:t>)</a:t>
            </a:r>
          </a:p>
        </p:txBody>
      </p:sp>
      <p:sp>
        <p:nvSpPr>
          <p:cNvPr id="8" name="TextBox 7">
            <a:extLst>
              <a:ext uri="{FF2B5EF4-FFF2-40B4-BE49-F238E27FC236}">
                <a16:creationId xmlns:a16="http://schemas.microsoft.com/office/drawing/2014/main" id="{E22D32FF-EC13-476A-95A8-7D76CDEA5149}"/>
              </a:ext>
            </a:extLst>
          </p:cNvPr>
          <p:cNvSpPr txBox="1"/>
          <p:nvPr/>
        </p:nvSpPr>
        <p:spPr>
          <a:xfrm>
            <a:off x="6233093" y="6009474"/>
            <a:ext cx="389850"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1</a:t>
            </a:r>
          </a:p>
        </p:txBody>
      </p:sp>
      <p:sp>
        <p:nvSpPr>
          <p:cNvPr id="9" name="TextBox 8">
            <a:extLst>
              <a:ext uri="{FF2B5EF4-FFF2-40B4-BE49-F238E27FC236}">
                <a16:creationId xmlns:a16="http://schemas.microsoft.com/office/drawing/2014/main" id="{C241DA35-E5B7-473A-A1E9-69A41AE1176E}"/>
              </a:ext>
            </a:extLst>
          </p:cNvPr>
          <p:cNvSpPr txBox="1"/>
          <p:nvPr/>
        </p:nvSpPr>
        <p:spPr>
          <a:xfrm>
            <a:off x="8466310" y="5650463"/>
            <a:ext cx="389850"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2</a:t>
            </a:r>
          </a:p>
        </p:txBody>
      </p:sp>
      <p:pic>
        <p:nvPicPr>
          <p:cNvPr id="32" name="Picture 31">
            <a:extLst>
              <a:ext uri="{FF2B5EF4-FFF2-40B4-BE49-F238E27FC236}">
                <a16:creationId xmlns:a16="http://schemas.microsoft.com/office/drawing/2014/main" id="{252A6BEE-04D2-4FC0-B5BA-DFD54B865110}"/>
              </a:ext>
            </a:extLst>
          </p:cNvPr>
          <p:cNvPicPr>
            <a:picLocks noChangeAspect="1"/>
          </p:cNvPicPr>
          <p:nvPr/>
        </p:nvPicPr>
        <p:blipFill>
          <a:blip r:embed="rId3"/>
          <a:stretch>
            <a:fillRect/>
          </a:stretch>
        </p:blipFill>
        <p:spPr>
          <a:xfrm>
            <a:off x="4231170" y="2167462"/>
            <a:ext cx="3352800" cy="147944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8227B5C-E3D0-42E9-AD63-634B64FC9716}"/>
                  </a:ext>
                </a:extLst>
              </p:cNvPr>
              <p:cNvSpPr txBox="1"/>
              <p:nvPr/>
            </p:nvSpPr>
            <p:spPr>
              <a:xfrm>
                <a:off x="990600" y="2380789"/>
                <a:ext cx="2948115" cy="832664"/>
              </a:xfrm>
              <a:prstGeom prst="rect">
                <a:avLst/>
              </a:prstGeom>
              <a:noFill/>
            </p:spPr>
            <p:txBody>
              <a:bodyPr wrap="none" rtlCol="0">
                <a:spAutoFit/>
              </a:bodyPr>
              <a:lstStyle/>
              <a:p>
                <a:r>
                  <a:rPr lang="en-US" sz="1600" dirty="0"/>
                  <a:t>RSS = </a:t>
                </a:r>
                <a14:m>
                  <m:oMath xmlns:m="http://schemas.openxmlformats.org/officeDocument/2006/math">
                    <m:nary>
                      <m:naryPr>
                        <m:chr m:val="∑"/>
                        <m:ctrlPr>
                          <a:rPr lang="en-US" sz="1600" i="1">
                            <a:latin typeface="Cambria Math" panose="02040503050406030204" pitchFamily="18" charset="0"/>
                          </a:rPr>
                        </m:ctrlPr>
                      </m:naryPr>
                      <m:sub>
                        <m:r>
                          <m:rPr>
                            <m:brk m:alnAt="23"/>
                          </m:rPr>
                          <a:rPr lang="en-US" sz="1600" i="1">
                            <a:latin typeface="Cambria Math"/>
                          </a:rPr>
                          <m:t>𝑖</m:t>
                        </m:r>
                        <m:r>
                          <a:rPr lang="en-US" sz="1600" i="1">
                            <a:latin typeface="Cambria Math"/>
                          </a:rPr>
                          <m:t>=1</m:t>
                        </m:r>
                      </m:sub>
                      <m:sup>
                        <m:r>
                          <a:rPr lang="en-US" sz="1600" i="1">
                            <a:latin typeface="Cambria Math"/>
                          </a:rPr>
                          <m:t>𝑛</m:t>
                        </m:r>
                      </m:sup>
                      <m:e>
                        <m:d>
                          <m:dPr>
                            <m:ctrlPr>
                              <a:rPr lang="en-US" sz="1600" i="1">
                                <a:latin typeface="Cambria Math" panose="02040503050406030204" pitchFamily="18" charset="0"/>
                              </a:rPr>
                            </m:ctrlPr>
                          </m:dPr>
                          <m:e>
                            <m:r>
                              <a:rPr lang="en-US" sz="1600" i="1">
                                <a:latin typeface="Cambria Math"/>
                              </a:rPr>
                              <m:t>𝑦</m:t>
                            </m:r>
                            <m:r>
                              <a:rPr lang="en-US" sz="1600" i="1" baseline="-25000">
                                <a:latin typeface="Cambria Math"/>
                              </a:rPr>
                              <m:t>𝑖</m:t>
                            </m:r>
                            <m:r>
                              <a:rPr lang="en-US" sz="1600" i="1">
                                <a:latin typeface="Cambria Math"/>
                              </a:rPr>
                              <m:t> −</m:t>
                            </m:r>
                            <m:r>
                              <a:rPr lang="cy-GB" sz="1600" i="1">
                                <a:latin typeface="Cambria Math"/>
                              </a:rPr>
                              <m:t>ŷ</m:t>
                            </m:r>
                            <m:r>
                              <a:rPr lang="en-US" sz="1600" i="1" baseline="-25000">
                                <a:latin typeface="Cambria Math"/>
                              </a:rPr>
                              <m:t>𝑖</m:t>
                            </m:r>
                          </m:e>
                        </m:d>
                        <m:r>
                          <a:rPr lang="en-US" sz="1600" i="1" baseline="30000">
                            <a:latin typeface="Cambria Math"/>
                          </a:rPr>
                          <m:t>2</m:t>
                        </m:r>
                      </m:e>
                    </m:nary>
                  </m:oMath>
                </a14:m>
                <a:endParaRPr lang="en-US" sz="1600" baseline="30000" dirty="0"/>
              </a:p>
              <a:p>
                <a:endParaRPr lang="en-US" sz="1600" dirty="0"/>
              </a:p>
              <a:p>
                <a:r>
                  <a:rPr lang="en-US" sz="1600" dirty="0"/>
                  <a:t>        = </a:t>
                </a:r>
                <a14:m>
                  <m:oMath xmlns:m="http://schemas.openxmlformats.org/officeDocument/2006/math">
                    <m:nary>
                      <m:naryPr>
                        <m:chr m:val="∑"/>
                        <m:ctrlPr>
                          <a:rPr lang="en-US" sz="1600" i="1">
                            <a:latin typeface="Cambria Math" panose="02040503050406030204" pitchFamily="18" charset="0"/>
                          </a:rPr>
                        </m:ctrlPr>
                      </m:naryPr>
                      <m:sub>
                        <m:r>
                          <m:rPr>
                            <m:brk m:alnAt="23"/>
                          </m:rPr>
                          <a:rPr lang="en-US" sz="1600" i="1">
                            <a:latin typeface="Cambria Math"/>
                          </a:rPr>
                          <m:t>𝑖</m:t>
                        </m:r>
                        <m:r>
                          <a:rPr lang="en-US" sz="1600" i="1">
                            <a:latin typeface="Cambria Math"/>
                          </a:rPr>
                          <m:t>=1</m:t>
                        </m:r>
                      </m:sub>
                      <m:sup>
                        <m:r>
                          <a:rPr lang="en-US" sz="1600" i="1">
                            <a:latin typeface="Cambria Math"/>
                          </a:rPr>
                          <m:t>𝑛</m:t>
                        </m:r>
                      </m:sup>
                      <m:e>
                        <m:d>
                          <m:dPr>
                            <m:ctrlPr>
                              <a:rPr lang="en-US" sz="1600" i="1">
                                <a:latin typeface="Cambria Math" panose="02040503050406030204" pitchFamily="18" charset="0"/>
                              </a:rPr>
                            </m:ctrlPr>
                          </m:dPr>
                          <m:e>
                            <m:r>
                              <a:rPr lang="en-US" sz="1600" i="1">
                                <a:latin typeface="Cambria Math"/>
                              </a:rPr>
                              <m:t>𝑦</m:t>
                            </m:r>
                            <m:r>
                              <a:rPr lang="en-US" sz="1600" i="1" baseline="-25000">
                                <a:latin typeface="Cambria Math"/>
                              </a:rPr>
                              <m:t>𝑖</m:t>
                            </m:r>
                            <m:r>
                              <a:rPr lang="en-US" sz="1600" i="1">
                                <a:latin typeface="Cambria Math"/>
                              </a:rPr>
                              <m:t> −</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β</m:t>
                            </m:r>
                            <m:r>
                              <a:rPr lang="en-US" sz="1600" b="0" i="1" baseline="-25000" smtClean="0">
                                <a:latin typeface="Cambria Math" panose="02040503050406030204" pitchFamily="18" charset="0"/>
                              </a:rPr>
                              <m:t>0</m:t>
                            </m:r>
                            <m:r>
                              <a:rPr lang="en-US" sz="1600" b="0" i="1" smtClean="0">
                                <a:latin typeface="Cambria Math" panose="02040503050406030204" pitchFamily="18" charset="0"/>
                              </a:rPr>
                              <m:t>+</m:t>
                            </m:r>
                            <m:r>
                              <m:rPr>
                                <m:sty m:val="p"/>
                              </m:rPr>
                              <a:rPr lang="el-GR" sz="1600" i="1">
                                <a:latin typeface="Cambria Math" panose="02040503050406030204" pitchFamily="18" charset="0"/>
                              </a:rPr>
                              <m:t>β</m:t>
                            </m:r>
                            <m:r>
                              <a:rPr lang="en-US" sz="1600" b="0" i="1" baseline="-25000"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𝑥𝑖</m:t>
                            </m:r>
                          </m:e>
                        </m:d>
                        <m:r>
                          <a:rPr lang="en-US" sz="1600" b="0" i="1" smtClean="0">
                            <a:latin typeface="Cambria Math" panose="02040503050406030204" pitchFamily="18" charset="0"/>
                          </a:rPr>
                          <m:t>)</m:t>
                        </m:r>
                        <m:r>
                          <a:rPr lang="en-US" sz="1600" i="1" baseline="30000">
                            <a:latin typeface="Cambria Math"/>
                          </a:rPr>
                          <m:t>2</m:t>
                        </m:r>
                      </m:e>
                    </m:nary>
                  </m:oMath>
                </a14:m>
                <a:endParaRPr lang="en-US" dirty="0"/>
              </a:p>
            </p:txBody>
          </p:sp>
        </mc:Choice>
        <mc:Fallback xmlns="">
          <p:sp>
            <p:nvSpPr>
              <p:cNvPr id="34" name="TextBox 33">
                <a:extLst>
                  <a:ext uri="{FF2B5EF4-FFF2-40B4-BE49-F238E27FC236}">
                    <a16:creationId xmlns:a16="http://schemas.microsoft.com/office/drawing/2014/main" id="{78227B5C-E3D0-42E9-AD63-634B64FC9716}"/>
                  </a:ext>
                </a:extLst>
              </p:cNvPr>
              <p:cNvSpPr txBox="1">
                <a:spLocks noRot="1" noChangeAspect="1" noMove="1" noResize="1" noEditPoints="1" noAdjustHandles="1" noChangeArrowheads="1" noChangeShapeType="1" noTextEdit="1"/>
              </p:cNvSpPr>
              <p:nvPr/>
            </p:nvSpPr>
            <p:spPr>
              <a:xfrm>
                <a:off x="990600" y="2380789"/>
                <a:ext cx="2948115" cy="832664"/>
              </a:xfrm>
              <a:prstGeom prst="rect">
                <a:avLst/>
              </a:prstGeom>
              <a:blipFill>
                <a:blip r:embed="rId4"/>
                <a:stretch>
                  <a:fillRect l="-1242" t="-44853" b="-69853"/>
                </a:stretch>
              </a:blipFill>
            </p:spPr>
            <p:txBody>
              <a:bodyPr/>
              <a:lstStyle/>
              <a:p>
                <a:r>
                  <a:rPr lang="en-US">
                    <a:noFill/>
                  </a:rPr>
                  <a:t> </a:t>
                </a:r>
              </a:p>
            </p:txBody>
          </p:sp>
        </mc:Fallback>
      </mc:AlternateContent>
    </p:spTree>
    <p:extLst>
      <p:ext uri="{BB962C8B-B14F-4D97-AF65-F5344CB8AC3E}">
        <p14:creationId xmlns:p14="http://schemas.microsoft.com/office/powerpoint/2010/main" val="2435642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21D5-DA9B-4449-B2A9-AF0639CB701A}"/>
              </a:ext>
            </a:extLst>
          </p:cNvPr>
          <p:cNvSpPr>
            <a:spLocks noGrp="1"/>
          </p:cNvSpPr>
          <p:nvPr>
            <p:ph type="title"/>
          </p:nvPr>
        </p:nvSpPr>
        <p:spPr/>
        <p:txBody>
          <a:bodyPr/>
          <a:lstStyle/>
          <a:p>
            <a:r>
              <a:rPr lang="en-US" dirty="0"/>
              <a:t>Finding the Right Modeling Parameters</a:t>
            </a:r>
          </a:p>
        </p:txBody>
      </p:sp>
      <p:sp>
        <p:nvSpPr>
          <p:cNvPr id="3" name="Content Placeholder 2">
            <a:extLst>
              <a:ext uri="{FF2B5EF4-FFF2-40B4-BE49-F238E27FC236}">
                <a16:creationId xmlns:a16="http://schemas.microsoft.com/office/drawing/2014/main" id="{871BDB45-F23A-4131-85E8-ACD8D6753089}"/>
              </a:ext>
            </a:extLst>
          </p:cNvPr>
          <p:cNvSpPr>
            <a:spLocks noGrp="1"/>
          </p:cNvSpPr>
          <p:nvPr>
            <p:ph idx="1"/>
          </p:nvPr>
        </p:nvSpPr>
        <p:spPr>
          <a:xfrm>
            <a:off x="488576" y="1231523"/>
            <a:ext cx="8229600" cy="4830763"/>
          </a:xfrm>
        </p:spPr>
        <p:txBody>
          <a:bodyPr/>
          <a:lstStyle/>
          <a:p>
            <a:pPr marL="0" indent="0">
              <a:buNone/>
            </a:pPr>
            <a:r>
              <a:rPr lang="en-US" dirty="0"/>
              <a:t>Remember what we are doing: We have selected a modeling method, we have selected candidate features, but we do not know the correct coefficients for our model.</a:t>
            </a:r>
          </a:p>
          <a:p>
            <a:pPr marL="0" indent="0">
              <a:buNone/>
            </a:pPr>
            <a:endParaRPr lang="en-US" dirty="0"/>
          </a:p>
          <a:p>
            <a:pPr marL="0" indent="0">
              <a:buNone/>
            </a:pPr>
            <a:r>
              <a:rPr lang="en-US" dirty="0"/>
              <a:t>For example, say we are using a cubic spline model with 5 features and 3 knots. How do we find the unique combination of 15+ coefficients that result in the minimum error?</a:t>
            </a:r>
          </a:p>
          <a:p>
            <a:pPr marL="0" indent="0">
              <a:buNone/>
            </a:pPr>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A8892EC-B784-46C1-BABD-24BF71DF698E}"/>
              </a:ext>
            </a:extLst>
          </p:cNvPr>
          <p:cNvSpPr>
            <a:spLocks noGrp="1"/>
          </p:cNvSpPr>
          <p:nvPr>
            <p:ph type="sldNum" sz="quarter" idx="12"/>
          </p:nvPr>
        </p:nvSpPr>
        <p:spPr/>
        <p:txBody>
          <a:bodyPr/>
          <a:lstStyle/>
          <a:p>
            <a:pPr>
              <a:defRPr/>
            </a:pPr>
            <a:fld id="{9695C8B4-01A2-485F-8B64-4640E234E3BB}" type="slidenum">
              <a:rPr lang="en-US" altLang="en-US" smtClean="0"/>
              <a:pPr>
                <a:defRPr/>
              </a:pPr>
              <a:t>45</a:t>
            </a:fld>
            <a:endParaRPr lang="en-US" altLang="en-US"/>
          </a:p>
        </p:txBody>
      </p:sp>
    </p:spTree>
    <p:extLst>
      <p:ext uri="{BB962C8B-B14F-4D97-AF65-F5344CB8AC3E}">
        <p14:creationId xmlns:p14="http://schemas.microsoft.com/office/powerpoint/2010/main" val="1423710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46</a:t>
            </a:fld>
            <a:endParaRPr lang="en-US" altLang="en-US"/>
          </a:p>
        </p:txBody>
      </p:sp>
      <p:sp>
        <p:nvSpPr>
          <p:cNvPr id="5" name="Rectangle 4"/>
          <p:cNvSpPr/>
          <p:nvPr/>
        </p:nvSpPr>
        <p:spPr>
          <a:xfrm>
            <a:off x="457200" y="1219200"/>
            <a:ext cx="8458200" cy="3785652"/>
          </a:xfrm>
          <a:prstGeom prst="rect">
            <a:avLst/>
          </a:prstGeom>
        </p:spPr>
        <p:txBody>
          <a:bodyPr wrap="square">
            <a:spAutoFit/>
          </a:bodyPr>
          <a:lstStyle/>
          <a:p>
            <a:pPr eaLnBrk="1" fontAlgn="auto" hangingPunct="1">
              <a:spcAft>
                <a:spcPts val="0"/>
              </a:spcAft>
              <a:defRPr/>
            </a:pPr>
            <a:r>
              <a:rPr lang="en-US" sz="2000" dirty="0"/>
              <a:t>To find the minimum of a complicated error surface numerically</a:t>
            </a:r>
          </a:p>
          <a:p>
            <a:pPr eaLnBrk="1" fontAlgn="auto" hangingPunct="1">
              <a:spcAft>
                <a:spcPts val="0"/>
              </a:spcAft>
              <a:defRPr/>
            </a:pPr>
            <a:endParaRPr lang="en-US" sz="2000" dirty="0"/>
          </a:p>
          <a:p>
            <a:pPr marL="457200" indent="-457200" eaLnBrk="1" fontAlgn="auto" hangingPunct="1">
              <a:spcAft>
                <a:spcPts val="0"/>
              </a:spcAft>
              <a:buFont typeface="+mj-lt"/>
              <a:buAutoNum type="arabicPeriod"/>
              <a:defRPr/>
            </a:pPr>
            <a:r>
              <a:rPr lang="en-US" sz="2000" dirty="0"/>
              <a:t>Select a point</a:t>
            </a:r>
          </a:p>
          <a:p>
            <a:pPr marL="457200" indent="-457200" eaLnBrk="1" fontAlgn="auto" hangingPunct="1">
              <a:spcAft>
                <a:spcPts val="0"/>
              </a:spcAft>
              <a:buFont typeface="+mj-lt"/>
              <a:buAutoNum type="arabicPeriod"/>
              <a:defRPr/>
            </a:pPr>
            <a:r>
              <a:rPr lang="en-US" sz="2000" dirty="0"/>
              <a:t>Calculate the direction of minimum slope</a:t>
            </a:r>
          </a:p>
          <a:p>
            <a:pPr marL="800100" lvl="1" indent="-342900" fontAlgn="auto">
              <a:spcAft>
                <a:spcPts val="0"/>
              </a:spcAft>
              <a:buFont typeface="Arial" panose="020B0604020202020204" pitchFamily="34" charset="0"/>
              <a:buChar char="•"/>
              <a:defRPr/>
            </a:pPr>
            <a:r>
              <a:rPr lang="en-US" sz="2000" dirty="0"/>
              <a:t>If all slopes are positive you have found a local or global minimum</a:t>
            </a:r>
          </a:p>
          <a:p>
            <a:pPr marL="800100" lvl="1" indent="-342900" fontAlgn="auto">
              <a:spcAft>
                <a:spcPts val="0"/>
              </a:spcAft>
              <a:buFont typeface="Arial" panose="020B0604020202020204" pitchFamily="34" charset="0"/>
              <a:buChar char="•"/>
              <a:defRPr/>
            </a:pPr>
            <a:r>
              <a:rPr lang="en-US" sz="2000" dirty="0"/>
              <a:t>Store this minimum</a:t>
            </a:r>
          </a:p>
          <a:p>
            <a:pPr marL="800100" lvl="1" indent="-342900" fontAlgn="auto">
              <a:spcAft>
                <a:spcPts val="0"/>
              </a:spcAft>
              <a:buFont typeface="Arial" panose="020B0604020202020204" pitchFamily="34" charset="0"/>
              <a:buChar char="•"/>
              <a:defRPr/>
            </a:pPr>
            <a:r>
              <a:rPr lang="en-US" sz="2000" dirty="0"/>
              <a:t>Go back to 1 and pick a new starting point</a:t>
            </a:r>
          </a:p>
          <a:p>
            <a:pPr marL="457200" indent="-457200" fontAlgn="auto">
              <a:spcAft>
                <a:spcPts val="0"/>
              </a:spcAft>
              <a:buFont typeface="+mj-lt"/>
              <a:buAutoNum type="arabicPeriod"/>
              <a:defRPr/>
            </a:pPr>
            <a:r>
              <a:rPr lang="en-US" sz="2000" dirty="0"/>
              <a:t>Move 1 step in minimum direction</a:t>
            </a:r>
          </a:p>
          <a:p>
            <a:pPr marL="457200" indent="-457200" fontAlgn="auto">
              <a:spcAft>
                <a:spcPts val="0"/>
              </a:spcAft>
              <a:buFont typeface="+mj-lt"/>
              <a:buAutoNum type="arabicPeriod"/>
              <a:defRPr/>
            </a:pPr>
            <a:r>
              <a:rPr lang="en-US" sz="2000" dirty="0"/>
              <a:t>Repeat 2 and 3 until you hit a minimum</a:t>
            </a:r>
          </a:p>
          <a:p>
            <a:pPr marL="457200" indent="-457200" fontAlgn="auto">
              <a:spcAft>
                <a:spcPts val="0"/>
              </a:spcAft>
              <a:buFont typeface="+mj-lt"/>
              <a:buAutoNum type="arabicPeriod"/>
              <a:defRPr/>
            </a:pPr>
            <a:r>
              <a:rPr lang="en-US" sz="2000" dirty="0"/>
              <a:t>Choose the lowest value to be your Error Function Minimum</a:t>
            </a:r>
          </a:p>
          <a:p>
            <a:pPr marL="342900" indent="-342900" fontAlgn="auto">
              <a:spcAft>
                <a:spcPts val="0"/>
              </a:spcAft>
              <a:buFont typeface="Arial" panose="020B0604020202020204" pitchFamily="34" charset="0"/>
              <a:buChar char="•"/>
              <a:defRPr/>
            </a:pPr>
            <a:endParaRPr lang="en-US" sz="2000" dirty="0"/>
          </a:p>
          <a:p>
            <a:pPr eaLnBrk="1" fontAlgn="auto" hangingPunct="1">
              <a:spcAft>
                <a:spcPts val="0"/>
              </a:spcAft>
              <a:defRPr/>
            </a:pPr>
            <a:endParaRPr lang="en-US" sz="20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4507"/>
          <a:stretch/>
        </p:blipFill>
        <p:spPr bwMode="auto">
          <a:xfrm>
            <a:off x="1905000" y="4271495"/>
            <a:ext cx="49339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0C085FC1-8657-4D0D-AA4E-3C772DD9FF45}"/>
              </a:ext>
            </a:extLst>
          </p:cNvPr>
          <p:cNvSpPr txBox="1"/>
          <p:nvPr/>
        </p:nvSpPr>
        <p:spPr>
          <a:xfrm rot="15388766">
            <a:off x="2181536" y="5121320"/>
            <a:ext cx="1230145" cy="307777"/>
          </a:xfrm>
          <a:prstGeom prst="rect">
            <a:avLst/>
          </a:prstGeom>
          <a:solidFill>
            <a:schemeClr val="bg1"/>
          </a:solidFill>
        </p:spPr>
        <p:txBody>
          <a:bodyPr wrap="none" rtlCol="0">
            <a:spAutoFit/>
          </a:bodyPr>
          <a:lstStyle/>
          <a:p>
            <a:r>
              <a:rPr lang="en-US" sz="1400" dirty="0"/>
              <a:t>Error Function</a:t>
            </a:r>
          </a:p>
        </p:txBody>
      </p:sp>
      <p:sp>
        <p:nvSpPr>
          <p:cNvPr id="8" name="TextBox 7">
            <a:extLst>
              <a:ext uri="{FF2B5EF4-FFF2-40B4-BE49-F238E27FC236}">
                <a16:creationId xmlns:a16="http://schemas.microsoft.com/office/drawing/2014/main" id="{8624ADB4-1D37-4487-9982-DA5C9E182720}"/>
              </a:ext>
            </a:extLst>
          </p:cNvPr>
          <p:cNvSpPr txBox="1"/>
          <p:nvPr/>
        </p:nvSpPr>
        <p:spPr>
          <a:xfrm rot="1982710">
            <a:off x="3006760" y="6028441"/>
            <a:ext cx="1268296" cy="400110"/>
          </a:xfrm>
          <a:prstGeom prst="rect">
            <a:avLst/>
          </a:prstGeom>
          <a:solidFill>
            <a:schemeClr val="bg1"/>
          </a:solidFill>
        </p:spPr>
        <p:txBody>
          <a:bodyPr wrap="none" rtlCol="0">
            <a:spAutoFit/>
          </a:bodyPr>
          <a:lstStyle/>
          <a:p>
            <a:r>
              <a:rPr lang="en-US" sz="1000" dirty="0"/>
              <a:t>Coefficient for Years </a:t>
            </a:r>
          </a:p>
          <a:p>
            <a:r>
              <a:rPr lang="en-US" sz="1000" dirty="0"/>
              <a:t>of Education</a:t>
            </a:r>
          </a:p>
        </p:txBody>
      </p:sp>
      <p:sp>
        <p:nvSpPr>
          <p:cNvPr id="9" name="TextBox 8">
            <a:extLst>
              <a:ext uri="{FF2B5EF4-FFF2-40B4-BE49-F238E27FC236}">
                <a16:creationId xmlns:a16="http://schemas.microsoft.com/office/drawing/2014/main" id="{A5A4299E-3733-449E-BB98-9B903A3C27D5}"/>
              </a:ext>
            </a:extLst>
          </p:cNvPr>
          <p:cNvSpPr txBox="1"/>
          <p:nvPr/>
        </p:nvSpPr>
        <p:spPr>
          <a:xfrm rot="18798627">
            <a:off x="4667326" y="5813581"/>
            <a:ext cx="1418978" cy="246221"/>
          </a:xfrm>
          <a:prstGeom prst="rect">
            <a:avLst/>
          </a:prstGeom>
          <a:solidFill>
            <a:schemeClr val="bg1"/>
          </a:solidFill>
        </p:spPr>
        <p:txBody>
          <a:bodyPr wrap="none" rtlCol="0">
            <a:spAutoFit/>
          </a:bodyPr>
          <a:lstStyle/>
          <a:p>
            <a:r>
              <a:rPr lang="en-US" sz="1000" dirty="0"/>
              <a:t>Coefficient for Seniority</a:t>
            </a:r>
          </a:p>
        </p:txBody>
      </p:sp>
    </p:spTree>
    <p:extLst>
      <p:ext uri="{BB962C8B-B14F-4D97-AF65-F5344CB8AC3E}">
        <p14:creationId xmlns:p14="http://schemas.microsoft.com/office/powerpoint/2010/main" val="2849850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in One Dimension</a:t>
            </a:r>
          </a:p>
        </p:txBody>
      </p:sp>
      <p:sp>
        <p:nvSpPr>
          <p:cNvPr id="3" name="Content Placeholder 2"/>
          <p:cNvSpPr>
            <a:spLocks noGrp="1"/>
          </p:cNvSpPr>
          <p:nvPr>
            <p:ph idx="1"/>
          </p:nvPr>
        </p:nvSpPr>
        <p:spPr>
          <a:xfrm>
            <a:off x="304800" y="1219200"/>
            <a:ext cx="8610600" cy="5181600"/>
          </a:xfrm>
        </p:spPr>
        <p:txBody>
          <a:bodyPr/>
          <a:lstStyle/>
          <a:p>
            <a:pPr marL="0" indent="0" eaLnBrk="1" fontAlgn="auto" hangingPunct="1">
              <a:spcBef>
                <a:spcPts val="0"/>
              </a:spcBef>
              <a:spcAft>
                <a:spcPts val="0"/>
              </a:spcAft>
              <a:buNone/>
              <a:defRPr/>
            </a:pPr>
            <a:r>
              <a:rPr lang="en-US" dirty="0"/>
              <a:t>Select a point on the Error Function and see if the Error Function is increasing or decreasing.  </a:t>
            </a:r>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r>
              <a:rPr lang="en-US" dirty="0"/>
              <a:t>Based on the sign of the slope of the Error Function, adjust </a:t>
            </a:r>
            <a:r>
              <a:rPr lang="en-US" dirty="0">
                <a:latin typeface="Symbol" panose="05050102010706020507" pitchFamily="18" charset="2"/>
              </a:rPr>
              <a:t>b</a:t>
            </a:r>
            <a:r>
              <a:rPr lang="en-US" dirty="0"/>
              <a:t> to move the Error Function in the correct direction.  </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47</a:t>
            </a:fld>
            <a:endParaRPr lang="en-US" alt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433" y="3248279"/>
            <a:ext cx="5619333" cy="2802636"/>
          </a:xfrm>
          <a:prstGeom prst="rect">
            <a:avLst/>
          </a:prstGeom>
        </p:spPr>
      </p:pic>
      <p:sp>
        <p:nvSpPr>
          <p:cNvPr id="6" name="Rectangle 5"/>
          <p:cNvSpPr/>
          <p:nvPr/>
        </p:nvSpPr>
        <p:spPr>
          <a:xfrm>
            <a:off x="4724400" y="3248279"/>
            <a:ext cx="1828800" cy="180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47800" y="3625334"/>
            <a:ext cx="1876924" cy="369332"/>
          </a:xfrm>
          <a:prstGeom prst="rect">
            <a:avLst/>
          </a:prstGeom>
          <a:noFill/>
        </p:spPr>
        <p:txBody>
          <a:bodyPr wrap="none" rtlCol="0">
            <a:spAutoFit/>
          </a:bodyPr>
          <a:lstStyle/>
          <a:p>
            <a:r>
              <a:rPr lang="en-US" dirty="0"/>
              <a:t>J = Error Function </a:t>
            </a:r>
          </a:p>
        </p:txBody>
      </p:sp>
      <p:cxnSp>
        <p:nvCxnSpPr>
          <p:cNvPr id="9" name="Straight Connector 8"/>
          <p:cNvCxnSpPr/>
          <p:nvPr/>
        </p:nvCxnSpPr>
        <p:spPr>
          <a:xfrm>
            <a:off x="3505200" y="5105400"/>
            <a:ext cx="1447800" cy="1143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72661" y="5796012"/>
            <a:ext cx="3753557" cy="646331"/>
          </a:xfrm>
          <a:prstGeom prst="rect">
            <a:avLst/>
          </a:prstGeom>
          <a:noFill/>
        </p:spPr>
        <p:txBody>
          <a:bodyPr wrap="square" rtlCol="0">
            <a:spAutoFit/>
          </a:bodyPr>
          <a:lstStyle/>
          <a:p>
            <a:r>
              <a:rPr lang="en-US" dirty="0">
                <a:latin typeface="Symbol" panose="05050102010706020507" pitchFamily="18" charset="2"/>
              </a:rPr>
              <a:t>d</a:t>
            </a:r>
            <a:r>
              <a:rPr lang="en-US" dirty="0"/>
              <a:t>J / </a:t>
            </a:r>
            <a:r>
              <a:rPr lang="en-US" dirty="0">
                <a:latin typeface="Symbol" panose="05050102010706020507" pitchFamily="18" charset="2"/>
              </a:rPr>
              <a:t>db</a:t>
            </a:r>
            <a:r>
              <a:rPr lang="en-US" dirty="0"/>
              <a:t> = slope of the Error Function with respect to the coefficient </a:t>
            </a:r>
            <a:r>
              <a:rPr lang="en-US" dirty="0">
                <a:latin typeface="Symbol" panose="05050102010706020507" pitchFamily="18" charset="2"/>
              </a:rPr>
              <a:t>b</a:t>
            </a:r>
          </a:p>
        </p:txBody>
      </p:sp>
      <p:sp>
        <p:nvSpPr>
          <p:cNvPr id="13" name="TextBox 12"/>
          <p:cNvSpPr txBox="1"/>
          <p:nvPr/>
        </p:nvSpPr>
        <p:spPr>
          <a:xfrm>
            <a:off x="3810000" y="3124200"/>
            <a:ext cx="655436" cy="369332"/>
          </a:xfrm>
          <a:prstGeom prst="rect">
            <a:avLst/>
          </a:prstGeom>
          <a:solidFill>
            <a:schemeClr val="bg1"/>
          </a:solidFill>
        </p:spPr>
        <p:txBody>
          <a:bodyPr wrap="none" rtlCol="0">
            <a:spAutoFit/>
          </a:bodyPr>
          <a:lstStyle/>
          <a:p>
            <a:r>
              <a:rPr lang="en-US" dirty="0"/>
              <a:t>Error</a:t>
            </a:r>
          </a:p>
        </p:txBody>
      </p:sp>
      <p:sp>
        <p:nvSpPr>
          <p:cNvPr id="14" name="TextBox 13"/>
          <p:cNvSpPr txBox="1"/>
          <p:nvPr/>
        </p:nvSpPr>
        <p:spPr>
          <a:xfrm>
            <a:off x="7619953" y="4655476"/>
            <a:ext cx="311304" cy="369332"/>
          </a:xfrm>
          <a:prstGeom prst="rect">
            <a:avLst/>
          </a:prstGeom>
          <a:solidFill>
            <a:schemeClr val="bg1"/>
          </a:solidFill>
        </p:spPr>
        <p:txBody>
          <a:bodyPr wrap="none" rtlCol="0">
            <a:spAutoFit/>
          </a:bodyPr>
          <a:lstStyle/>
          <a:p>
            <a:r>
              <a:rPr lang="en-US" dirty="0">
                <a:latin typeface="Symbol" panose="05050102010706020507" pitchFamily="18" charset="2"/>
              </a:rPr>
              <a:t>b</a:t>
            </a:r>
          </a:p>
        </p:txBody>
      </p:sp>
    </p:spTree>
    <p:extLst>
      <p:ext uri="{BB962C8B-B14F-4D97-AF65-F5344CB8AC3E}">
        <p14:creationId xmlns:p14="http://schemas.microsoft.com/office/powerpoint/2010/main" val="1155490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in One Dimension</a:t>
            </a:r>
          </a:p>
        </p:txBody>
      </p:sp>
      <p:sp>
        <p:nvSpPr>
          <p:cNvPr id="3" name="Content Placeholder 2"/>
          <p:cNvSpPr>
            <a:spLocks noGrp="1"/>
          </p:cNvSpPr>
          <p:nvPr>
            <p:ph idx="1"/>
          </p:nvPr>
        </p:nvSpPr>
        <p:spPr>
          <a:xfrm>
            <a:off x="304800" y="1219200"/>
            <a:ext cx="8610600" cy="5181600"/>
          </a:xfrm>
        </p:spPr>
        <p:txBody>
          <a:bodyPr/>
          <a:lstStyle/>
          <a:p>
            <a:pPr marL="0" indent="0" eaLnBrk="1" fontAlgn="auto" hangingPunct="1">
              <a:spcBef>
                <a:spcPts val="0"/>
              </a:spcBef>
              <a:spcAft>
                <a:spcPts val="0"/>
              </a:spcAft>
              <a:buNone/>
              <a:defRPr/>
            </a:pPr>
            <a:r>
              <a:rPr lang="en-US" dirty="0"/>
              <a:t>Now you know in which direction to move.  What is the next point that you use? </a:t>
            </a:r>
          </a:p>
          <a:p>
            <a:pPr marL="457200" indent="-457200" eaLnBrk="1" fontAlgn="auto" hangingPunct="1">
              <a:spcBef>
                <a:spcPts val="0"/>
              </a:spcBef>
              <a:spcAft>
                <a:spcPts val="0"/>
              </a:spcAft>
              <a:buAutoNum type="arabicPeriod"/>
              <a:defRPr/>
            </a:pPr>
            <a:r>
              <a:rPr lang="en-US" dirty="0"/>
              <a:t>If you go too far, you can work your way up the curve versus down to the minimum</a:t>
            </a:r>
          </a:p>
          <a:p>
            <a:pPr marL="457200" indent="-457200" eaLnBrk="1" fontAlgn="auto" hangingPunct="1">
              <a:spcBef>
                <a:spcPts val="0"/>
              </a:spcBef>
              <a:spcAft>
                <a:spcPts val="0"/>
              </a:spcAft>
              <a:buAutoNum type="arabicPeriod"/>
              <a:defRPr/>
            </a:pPr>
            <a:r>
              <a:rPr lang="en-US" dirty="0"/>
              <a:t>If you don’t go far enough, you end up taking forever to get to the minimum</a:t>
            </a:r>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457200" indent="-457200" eaLnBrk="1" fontAlgn="auto" hangingPunct="1">
              <a:spcBef>
                <a:spcPts val="0"/>
              </a:spcBef>
              <a:spcAft>
                <a:spcPts val="0"/>
              </a:spcAft>
              <a:buAutoNum type="arabicPeriod"/>
              <a:defRPr/>
            </a:pPr>
            <a:endParaRPr lang="en-US" dirty="0"/>
          </a:p>
          <a:p>
            <a:pPr marL="0" indent="0" eaLnBrk="1" fontAlgn="auto" hangingPunct="1">
              <a:spcBef>
                <a:spcPts val="0"/>
              </a:spcBef>
              <a:spcAft>
                <a:spcPts val="0"/>
              </a:spcAft>
              <a:buNone/>
              <a:defRPr/>
            </a:pPr>
            <a:r>
              <a:rPr lang="en-US" dirty="0"/>
              <a:t>We use a learning parameter to control the speed of the solution.</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48</a:t>
            </a:fld>
            <a:endParaRPr lang="en-US" alt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210" t="61672" r="34824" b="-2460"/>
          <a:stretch/>
        </p:blipFill>
        <p:spPr>
          <a:xfrm>
            <a:off x="2195405" y="3481831"/>
            <a:ext cx="3581400" cy="2144946"/>
          </a:xfrm>
          <a:prstGeom prst="rect">
            <a:avLst/>
          </a:prstGeom>
        </p:spPr>
      </p:pic>
      <p:sp>
        <p:nvSpPr>
          <p:cNvPr id="6" name="Rectangle 5"/>
          <p:cNvSpPr/>
          <p:nvPr/>
        </p:nvSpPr>
        <p:spPr>
          <a:xfrm>
            <a:off x="4724400" y="3248279"/>
            <a:ext cx="1828800" cy="180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64328" y="3059668"/>
            <a:ext cx="1876924" cy="369332"/>
          </a:xfrm>
          <a:prstGeom prst="rect">
            <a:avLst/>
          </a:prstGeom>
          <a:noFill/>
        </p:spPr>
        <p:txBody>
          <a:bodyPr wrap="none" rtlCol="0">
            <a:spAutoFit/>
          </a:bodyPr>
          <a:lstStyle/>
          <a:p>
            <a:r>
              <a:rPr lang="en-US" dirty="0"/>
              <a:t>J = Error Function </a:t>
            </a:r>
          </a:p>
        </p:txBody>
      </p:sp>
      <p:cxnSp>
        <p:nvCxnSpPr>
          <p:cNvPr id="9" name="Straight Connector 8"/>
          <p:cNvCxnSpPr/>
          <p:nvPr/>
        </p:nvCxnSpPr>
        <p:spPr>
          <a:xfrm>
            <a:off x="2590800" y="3930019"/>
            <a:ext cx="1300904" cy="12485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86105" y="5093251"/>
            <a:ext cx="3753557" cy="646331"/>
          </a:xfrm>
          <a:prstGeom prst="rect">
            <a:avLst/>
          </a:prstGeom>
          <a:solidFill>
            <a:schemeClr val="bg1"/>
          </a:solidFill>
        </p:spPr>
        <p:txBody>
          <a:bodyPr wrap="square" rtlCol="0">
            <a:spAutoFit/>
          </a:bodyPr>
          <a:lstStyle/>
          <a:p>
            <a:r>
              <a:rPr lang="en-US" dirty="0">
                <a:latin typeface="Symbol" panose="05050102010706020507" pitchFamily="18" charset="2"/>
              </a:rPr>
              <a:t>d</a:t>
            </a:r>
            <a:r>
              <a:rPr lang="en-US" dirty="0"/>
              <a:t>J / </a:t>
            </a:r>
            <a:r>
              <a:rPr lang="en-US" dirty="0">
                <a:latin typeface="Symbol" panose="05050102010706020507" pitchFamily="18" charset="2"/>
              </a:rPr>
              <a:t>db</a:t>
            </a:r>
            <a:r>
              <a:rPr lang="en-US" dirty="0"/>
              <a:t> = slope of the Error Function with respect to the feature </a:t>
            </a:r>
            <a:r>
              <a:rPr lang="en-US" dirty="0">
                <a:latin typeface="Symbol" panose="05050102010706020507" pitchFamily="18" charset="2"/>
              </a:rPr>
              <a:t>b</a:t>
            </a:r>
          </a:p>
        </p:txBody>
      </p:sp>
      <p:cxnSp>
        <p:nvCxnSpPr>
          <p:cNvPr id="15" name="Straight Arrow Connector 14"/>
          <p:cNvCxnSpPr/>
          <p:nvPr/>
        </p:nvCxnSpPr>
        <p:spPr>
          <a:xfrm>
            <a:off x="3429000" y="4554303"/>
            <a:ext cx="1066800"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flipV="1">
            <a:off x="4876800" y="3930018"/>
            <a:ext cx="152400" cy="184781"/>
          </a:xfrm>
          <a:prstGeom prst="ellipse">
            <a:avLst/>
          </a:prstGeom>
          <a:solidFill>
            <a:srgbClr val="007A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3429000" y="4015356"/>
            <a:ext cx="1295400" cy="4166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895600" y="3625219"/>
            <a:ext cx="1828800" cy="337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flipV="1">
            <a:off x="2667000" y="3505200"/>
            <a:ext cx="152400" cy="184781"/>
          </a:xfrm>
          <a:prstGeom prst="ellipse">
            <a:avLst/>
          </a:prstGeom>
          <a:solidFill>
            <a:srgbClr val="007A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555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B594-A0FD-47C2-8643-DC715AD25B30}"/>
              </a:ext>
            </a:extLst>
          </p:cNvPr>
          <p:cNvSpPr>
            <a:spLocks noGrp="1"/>
          </p:cNvSpPr>
          <p:nvPr>
            <p:ph type="title"/>
          </p:nvPr>
        </p:nvSpPr>
        <p:spPr/>
        <p:txBody>
          <a:bodyPr/>
          <a:lstStyle/>
          <a:p>
            <a:r>
              <a:rPr lang="en-US" dirty="0"/>
              <a:t>Learning Rate</a:t>
            </a:r>
          </a:p>
        </p:txBody>
      </p:sp>
      <p:sp>
        <p:nvSpPr>
          <p:cNvPr id="4" name="Slide Number Placeholder 3">
            <a:extLst>
              <a:ext uri="{FF2B5EF4-FFF2-40B4-BE49-F238E27FC236}">
                <a16:creationId xmlns:a16="http://schemas.microsoft.com/office/drawing/2014/main" id="{3FCF8DA0-7A87-42AF-9E06-600AD5277CA2}"/>
              </a:ext>
            </a:extLst>
          </p:cNvPr>
          <p:cNvSpPr>
            <a:spLocks noGrp="1"/>
          </p:cNvSpPr>
          <p:nvPr>
            <p:ph type="sldNum" sz="quarter" idx="12"/>
          </p:nvPr>
        </p:nvSpPr>
        <p:spPr/>
        <p:txBody>
          <a:bodyPr/>
          <a:lstStyle/>
          <a:p>
            <a:pPr>
              <a:defRPr/>
            </a:pPr>
            <a:fld id="{9695C8B4-01A2-485F-8B64-4640E234E3BB}" type="slidenum">
              <a:rPr lang="en-US" altLang="en-US" smtClean="0"/>
              <a:pPr>
                <a:defRPr/>
              </a:pPr>
              <a:t>49</a:t>
            </a:fld>
            <a:endParaRPr lang="en-US" altLang="en-US"/>
          </a:p>
        </p:txBody>
      </p:sp>
      <p:pic>
        <p:nvPicPr>
          <p:cNvPr id="5" name="Picture 4">
            <a:extLst>
              <a:ext uri="{FF2B5EF4-FFF2-40B4-BE49-F238E27FC236}">
                <a16:creationId xmlns:a16="http://schemas.microsoft.com/office/drawing/2014/main" id="{441F7D15-2164-4337-BFF0-3E32D5058DE9}"/>
              </a:ext>
            </a:extLst>
          </p:cNvPr>
          <p:cNvPicPr>
            <a:picLocks noChangeAspect="1"/>
          </p:cNvPicPr>
          <p:nvPr/>
        </p:nvPicPr>
        <p:blipFill rotWithShape="1">
          <a:blip r:embed="rId2"/>
          <a:srcRect l="26667" t="27701" r="28333" b="33780"/>
          <a:stretch/>
        </p:blipFill>
        <p:spPr>
          <a:xfrm>
            <a:off x="448235" y="2433902"/>
            <a:ext cx="4572000" cy="2201333"/>
          </a:xfrm>
          <a:prstGeom prst="rect">
            <a:avLst/>
          </a:prstGeom>
        </p:spPr>
      </p:pic>
      <p:sp>
        <p:nvSpPr>
          <p:cNvPr id="6" name="Content Placeholder 2">
            <a:extLst>
              <a:ext uri="{FF2B5EF4-FFF2-40B4-BE49-F238E27FC236}">
                <a16:creationId xmlns:a16="http://schemas.microsoft.com/office/drawing/2014/main" id="{1E7A1AD6-4B4A-474D-B7ED-ACB873B3C08B}"/>
              </a:ext>
            </a:extLst>
          </p:cNvPr>
          <p:cNvSpPr>
            <a:spLocks noGrp="1"/>
          </p:cNvSpPr>
          <p:nvPr>
            <p:ph idx="1"/>
          </p:nvPr>
        </p:nvSpPr>
        <p:spPr>
          <a:xfrm>
            <a:off x="304800" y="1219200"/>
            <a:ext cx="8610600" cy="5181600"/>
          </a:xfrm>
        </p:spPr>
        <p:txBody>
          <a:bodyPr/>
          <a:lstStyle/>
          <a:p>
            <a:pPr marL="0" indent="0" eaLnBrk="1" fontAlgn="auto" hangingPunct="1">
              <a:spcBef>
                <a:spcPts val="0"/>
              </a:spcBef>
              <a:spcAft>
                <a:spcPts val="0"/>
              </a:spcAft>
              <a:buNone/>
              <a:defRPr/>
            </a:pPr>
            <a:r>
              <a:rPr lang="en-US" dirty="0"/>
              <a:t>We need a variable learning rate, </a:t>
            </a:r>
            <a:r>
              <a:rPr lang="en-US" dirty="0">
                <a:latin typeface="Symbol" panose="05050102010706020507" pitchFamily="18" charset="2"/>
              </a:rPr>
              <a:t>g</a:t>
            </a:r>
            <a:r>
              <a:rPr lang="en-US" dirty="0"/>
              <a:t>,  to make sure the algorithm is stable. It’s difficult to create an algorithm that works quickly but is stable under all conditions.</a:t>
            </a:r>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r>
              <a:rPr lang="en-US" dirty="0">
                <a:latin typeface="Symbol" panose="05050102010706020507" pitchFamily="18" charset="2"/>
              </a:rPr>
              <a:t>			b</a:t>
            </a:r>
            <a:r>
              <a:rPr lang="en-US" baseline="-25000" dirty="0">
                <a:latin typeface="+mj-lt"/>
              </a:rPr>
              <a:t>new</a:t>
            </a:r>
            <a:r>
              <a:rPr lang="en-US" dirty="0">
                <a:latin typeface="Symbol" panose="05050102010706020507" pitchFamily="18" charset="2"/>
              </a:rPr>
              <a:t> = b</a:t>
            </a:r>
            <a:r>
              <a:rPr lang="en-US" baseline="-25000" dirty="0"/>
              <a:t>old</a:t>
            </a:r>
            <a:r>
              <a:rPr lang="en-US" dirty="0">
                <a:latin typeface="Symbol" panose="05050102010706020507" pitchFamily="18" charset="2"/>
              </a:rPr>
              <a:t>  + g * D * (d</a:t>
            </a:r>
            <a:r>
              <a:rPr lang="en-US" dirty="0"/>
              <a:t>J / </a:t>
            </a:r>
            <a:r>
              <a:rPr lang="en-US" dirty="0">
                <a:latin typeface="Symbol" panose="05050102010706020507" pitchFamily="18" charset="2"/>
              </a:rPr>
              <a:t>db)</a:t>
            </a:r>
          </a:p>
          <a:p>
            <a:pPr marL="0" indent="0" eaLnBrk="1" fontAlgn="auto" hangingPunct="1">
              <a:spcBef>
                <a:spcPts val="0"/>
              </a:spcBef>
              <a:spcAft>
                <a:spcPts val="0"/>
              </a:spcAft>
              <a:buNone/>
              <a:defRPr/>
            </a:pPr>
            <a:r>
              <a:rPr lang="en-US" dirty="0"/>
              <a:t>				Where </a:t>
            </a:r>
            <a:r>
              <a:rPr lang="en-US" dirty="0">
                <a:latin typeface="Symbol" panose="05050102010706020507" pitchFamily="18" charset="2"/>
              </a:rPr>
              <a:t>D</a:t>
            </a:r>
            <a:r>
              <a:rPr lang="en-US" dirty="0"/>
              <a:t> = step size</a:t>
            </a:r>
          </a:p>
          <a:p>
            <a:pPr marL="0" indent="0" eaLnBrk="1" fontAlgn="auto" hangingPunct="1">
              <a:spcBef>
                <a:spcPts val="0"/>
              </a:spcBef>
              <a:spcAft>
                <a:spcPts val="0"/>
              </a:spcAft>
              <a:buNone/>
              <a:defRPr/>
            </a:pPr>
            <a:r>
              <a:rPr lang="en-US" dirty="0"/>
              <a:t>              				</a:t>
            </a:r>
            <a:r>
              <a:rPr lang="en-US" dirty="0">
                <a:latin typeface="Symbol" panose="05050102010706020507" pitchFamily="18" charset="2"/>
              </a:rPr>
              <a:t>g</a:t>
            </a:r>
            <a:r>
              <a:rPr lang="en-US" dirty="0"/>
              <a:t> = learning parameter</a:t>
            </a:r>
          </a:p>
          <a:p>
            <a:pPr marL="457200" indent="-457200" eaLnBrk="1" fontAlgn="auto" hangingPunct="1">
              <a:spcBef>
                <a:spcPts val="0"/>
              </a:spcBef>
              <a:spcAft>
                <a:spcPts val="0"/>
              </a:spcAft>
              <a:buAutoNum type="arabicPeriod"/>
              <a:defRPr/>
            </a:pPr>
            <a:endParaRPr lang="en-US" dirty="0"/>
          </a:p>
          <a:p>
            <a:pPr marL="0" indent="0">
              <a:buNone/>
            </a:pPr>
            <a:endParaRPr lang="en-US" dirty="0"/>
          </a:p>
        </p:txBody>
      </p:sp>
      <p:pic>
        <p:nvPicPr>
          <p:cNvPr id="7" name="Picture 6">
            <a:extLst>
              <a:ext uri="{FF2B5EF4-FFF2-40B4-BE49-F238E27FC236}">
                <a16:creationId xmlns:a16="http://schemas.microsoft.com/office/drawing/2014/main" id="{87F9748D-3607-4108-BA48-2C0EBA4C0F11}"/>
              </a:ext>
            </a:extLst>
          </p:cNvPr>
          <p:cNvPicPr>
            <a:picLocks noChangeAspect="1"/>
          </p:cNvPicPr>
          <p:nvPr/>
        </p:nvPicPr>
        <p:blipFill rotWithShape="1">
          <a:blip r:embed="rId3"/>
          <a:srcRect l="25000" t="29259" r="39167" b="16232"/>
          <a:stretch/>
        </p:blipFill>
        <p:spPr>
          <a:xfrm>
            <a:off x="5558117" y="2222764"/>
            <a:ext cx="2819400" cy="2412471"/>
          </a:xfrm>
          <a:prstGeom prst="rect">
            <a:avLst/>
          </a:prstGeom>
        </p:spPr>
      </p:pic>
    </p:spTree>
    <p:extLst>
      <p:ext uri="{BB962C8B-B14F-4D97-AF65-F5344CB8AC3E}">
        <p14:creationId xmlns:p14="http://schemas.microsoft.com/office/powerpoint/2010/main" val="3435923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Fixes for the Curse of Dimensionality</a:t>
            </a:r>
          </a:p>
        </p:txBody>
      </p:sp>
      <p:sp>
        <p:nvSpPr>
          <p:cNvPr id="3" name="Content Placeholder 2"/>
          <p:cNvSpPr>
            <a:spLocks noGrp="1"/>
          </p:cNvSpPr>
          <p:nvPr>
            <p:ph idx="1"/>
          </p:nvPr>
        </p:nvSpPr>
        <p:spPr>
          <a:xfrm>
            <a:off x="381000" y="1066800"/>
            <a:ext cx="8305800" cy="5334000"/>
          </a:xfrm>
        </p:spPr>
        <p:txBody>
          <a:bodyPr rtlCol="0">
            <a:normAutofit fontScale="92500" lnSpcReduction="10000"/>
          </a:bodyPr>
          <a:lstStyle/>
          <a:p>
            <a:pPr marL="0" indent="0" eaLnBrk="1" fontAlgn="auto" hangingPunct="1">
              <a:spcAft>
                <a:spcPts val="0"/>
              </a:spcAft>
              <a:buNone/>
              <a:defRPr/>
            </a:pPr>
            <a:r>
              <a:rPr lang="en-US" sz="2400" dirty="0"/>
              <a:t>Fixes fall into three general categories:</a:t>
            </a:r>
          </a:p>
          <a:p>
            <a:pPr marL="0" indent="0" eaLnBrk="1" fontAlgn="auto" hangingPunct="1">
              <a:spcAft>
                <a:spcPts val="0"/>
              </a:spcAft>
              <a:buNone/>
              <a:defRPr/>
            </a:pPr>
            <a:endParaRPr lang="en-US" sz="2400" dirty="0">
              <a:sym typeface="Wingdings" panose="05000000000000000000" pitchFamily="2" charset="2"/>
            </a:endParaRPr>
          </a:p>
          <a:p>
            <a:pPr marL="457200" indent="-457200" eaLnBrk="1" fontAlgn="auto" hangingPunct="1">
              <a:spcAft>
                <a:spcPts val="0"/>
              </a:spcAft>
              <a:buFont typeface="+mj-lt"/>
              <a:buAutoNum type="arabicPeriod"/>
              <a:defRPr/>
            </a:pPr>
            <a:r>
              <a:rPr lang="en-US" sz="2400" dirty="0">
                <a:sym typeface="Wingdings" panose="05000000000000000000" pitchFamily="2" charset="2"/>
              </a:rPr>
              <a:t>Pick only the features that contribute to the outcome.  Eliminate some features that do not effect outcome</a:t>
            </a:r>
          </a:p>
          <a:p>
            <a:pPr lvl="1" eaLnBrk="1" fontAlgn="auto" hangingPunct="1">
              <a:spcAft>
                <a:spcPts val="0"/>
              </a:spcAft>
              <a:defRPr/>
            </a:pPr>
            <a:r>
              <a:rPr lang="en-US" sz="2400" dirty="0">
                <a:solidFill>
                  <a:srgbClr val="0070C0"/>
                </a:solidFill>
                <a:sym typeface="Wingdings" panose="05000000000000000000" pitchFamily="2" charset="2"/>
              </a:rPr>
              <a:t>Best Subset</a:t>
            </a:r>
          </a:p>
          <a:p>
            <a:pPr lvl="1" eaLnBrk="1" fontAlgn="auto" hangingPunct="1">
              <a:spcAft>
                <a:spcPts val="0"/>
              </a:spcAft>
              <a:defRPr/>
            </a:pPr>
            <a:r>
              <a:rPr lang="en-US" sz="2400" dirty="0">
                <a:solidFill>
                  <a:srgbClr val="0070C0"/>
                </a:solidFill>
                <a:sym typeface="Wingdings" panose="05000000000000000000" pitchFamily="2" charset="2"/>
              </a:rPr>
              <a:t>Forward and backward stepwise</a:t>
            </a:r>
          </a:p>
          <a:p>
            <a:pPr lvl="1" eaLnBrk="1" fontAlgn="auto" hangingPunct="1">
              <a:spcAft>
                <a:spcPts val="0"/>
              </a:spcAft>
              <a:defRPr/>
            </a:pPr>
            <a:r>
              <a:rPr lang="en-US" sz="2400" dirty="0">
                <a:solidFill>
                  <a:srgbClr val="0070C0"/>
                </a:solidFill>
                <a:sym typeface="Wingdings" panose="05000000000000000000" pitchFamily="2" charset="2"/>
              </a:rPr>
              <a:t>LASSO</a:t>
            </a:r>
          </a:p>
          <a:p>
            <a:pPr marL="457200" indent="-457200" eaLnBrk="1" fontAlgn="auto" hangingPunct="1">
              <a:spcAft>
                <a:spcPts val="0"/>
              </a:spcAft>
              <a:buFont typeface="+mj-lt"/>
              <a:buAutoNum type="arabicPeriod"/>
              <a:defRPr/>
            </a:pPr>
            <a:endParaRPr lang="en-US" sz="2400" dirty="0">
              <a:sym typeface="Wingdings" panose="05000000000000000000" pitchFamily="2" charset="2"/>
            </a:endParaRPr>
          </a:p>
          <a:p>
            <a:pPr marL="457200" indent="-457200" eaLnBrk="1" fontAlgn="auto" hangingPunct="1">
              <a:spcAft>
                <a:spcPts val="0"/>
              </a:spcAft>
              <a:buFont typeface="+mj-lt"/>
              <a:buAutoNum type="arabicPeriod"/>
              <a:defRPr/>
            </a:pPr>
            <a:r>
              <a:rPr lang="en-US" sz="2400" dirty="0">
                <a:sym typeface="Wingdings" panose="05000000000000000000" pitchFamily="2" charset="2"/>
              </a:rPr>
              <a:t>“Shrink” the effect of the features by limiting the magnitude of the coefficients</a:t>
            </a:r>
          </a:p>
          <a:p>
            <a:pPr lvl="1" eaLnBrk="1" fontAlgn="auto" hangingPunct="1">
              <a:spcAft>
                <a:spcPts val="0"/>
              </a:spcAft>
              <a:defRPr/>
            </a:pPr>
            <a:r>
              <a:rPr lang="en-US" sz="2400" dirty="0">
                <a:solidFill>
                  <a:srgbClr val="0070C0"/>
                </a:solidFill>
                <a:sym typeface="Wingdings" panose="05000000000000000000" pitchFamily="2" charset="2"/>
              </a:rPr>
              <a:t>Ridge Regression (also called “Regularization”)</a:t>
            </a:r>
          </a:p>
          <a:p>
            <a:pPr marL="457200" indent="-457200" eaLnBrk="1" fontAlgn="auto" hangingPunct="1">
              <a:spcAft>
                <a:spcPts val="0"/>
              </a:spcAft>
              <a:buFont typeface="+mj-lt"/>
              <a:buAutoNum type="arabicPeriod"/>
              <a:defRPr/>
            </a:pPr>
            <a:endParaRPr lang="en-US" sz="2400" dirty="0">
              <a:sym typeface="Wingdings" panose="05000000000000000000" pitchFamily="2" charset="2"/>
            </a:endParaRPr>
          </a:p>
          <a:p>
            <a:pPr marL="457200" indent="-457200" eaLnBrk="1" fontAlgn="auto" hangingPunct="1">
              <a:spcAft>
                <a:spcPts val="0"/>
              </a:spcAft>
              <a:buFont typeface="+mj-lt"/>
              <a:buAutoNum type="arabicPeriod"/>
              <a:defRPr/>
            </a:pPr>
            <a:r>
              <a:rPr lang="en-US" sz="2400" dirty="0">
                <a:sym typeface="Wingdings" panose="05000000000000000000" pitchFamily="2" charset="2"/>
              </a:rPr>
              <a:t>Combine features into a smaller set of orthogonal basis vectors</a:t>
            </a:r>
          </a:p>
          <a:p>
            <a:pPr lvl="1" eaLnBrk="1" fontAlgn="auto" hangingPunct="1">
              <a:spcAft>
                <a:spcPts val="0"/>
              </a:spcAft>
              <a:defRPr/>
            </a:pPr>
            <a:r>
              <a:rPr lang="en-US" sz="2400" dirty="0">
                <a:solidFill>
                  <a:srgbClr val="0070C0"/>
                </a:solidFill>
                <a:sym typeface="Wingdings" panose="05000000000000000000" pitchFamily="2" charset="2"/>
              </a:rPr>
              <a:t>Principle Components Analysis</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5</a:t>
            </a:fld>
            <a:endParaRPr lang="en-US" altLang="en-US"/>
          </a:p>
        </p:txBody>
      </p:sp>
    </p:spTree>
    <p:extLst>
      <p:ext uri="{BB962C8B-B14F-4D97-AF65-F5344CB8AC3E}">
        <p14:creationId xmlns:p14="http://schemas.microsoft.com/office/powerpoint/2010/main" val="2997578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21D5-DA9B-4449-B2A9-AF0639CB701A}"/>
              </a:ext>
            </a:extLst>
          </p:cNvPr>
          <p:cNvSpPr>
            <a:spLocks noGrp="1"/>
          </p:cNvSpPr>
          <p:nvPr>
            <p:ph type="title"/>
          </p:nvPr>
        </p:nvSpPr>
        <p:spPr/>
        <p:txBody>
          <a:bodyPr/>
          <a:lstStyle/>
          <a:p>
            <a:r>
              <a:rPr lang="en-US" dirty="0"/>
              <a:t>Implementation of Gradient Descent</a:t>
            </a:r>
          </a:p>
        </p:txBody>
      </p:sp>
      <p:sp>
        <p:nvSpPr>
          <p:cNvPr id="3" name="Content Placeholder 2">
            <a:extLst>
              <a:ext uri="{FF2B5EF4-FFF2-40B4-BE49-F238E27FC236}">
                <a16:creationId xmlns:a16="http://schemas.microsoft.com/office/drawing/2014/main" id="{871BDB45-F23A-4131-85E8-ACD8D6753089}"/>
              </a:ext>
            </a:extLst>
          </p:cNvPr>
          <p:cNvSpPr>
            <a:spLocks noGrp="1"/>
          </p:cNvSpPr>
          <p:nvPr>
            <p:ph idx="1"/>
          </p:nvPr>
        </p:nvSpPr>
        <p:spPr>
          <a:xfrm>
            <a:off x="488576" y="1231523"/>
            <a:ext cx="8229600" cy="4830763"/>
          </a:xfrm>
        </p:spPr>
        <p:txBody>
          <a:bodyPr/>
          <a:lstStyle/>
          <a:p>
            <a:pPr marL="0" indent="0">
              <a:buNone/>
            </a:pPr>
            <a:r>
              <a:rPr lang="en-US" dirty="0"/>
              <a:t>Standard Gradient Descent – Use all your samples to find the minimum</a:t>
            </a:r>
          </a:p>
          <a:p>
            <a:pPr marL="0" indent="0">
              <a:buNone/>
            </a:pPr>
            <a:endParaRPr lang="en-US" dirty="0"/>
          </a:p>
          <a:p>
            <a:pPr marL="0" indent="0">
              <a:buNone/>
            </a:pPr>
            <a:r>
              <a:rPr lang="en-US" dirty="0"/>
              <a:t>Stochastic and Mini-Batch Gradient Descent - Sometimes the training set for many parameters is so large that it would take forever to examine all of it. In this case you can use M subsets of the data for training until the result converges.</a:t>
            </a:r>
          </a:p>
          <a:p>
            <a:pPr marL="0" indent="0">
              <a:buNone/>
            </a:pPr>
            <a:endParaRPr lang="en-US" dirty="0"/>
          </a:p>
          <a:p>
            <a:pPr marL="0" indent="0">
              <a:buNone/>
            </a:pPr>
            <a:r>
              <a:rPr lang="en-US" dirty="0"/>
              <a:t>Momentum Gradient Descent – Sometimes the Error Function can be excessively noisy. In these cases you can smooth the surface (for example, average each sample with k nearest neighbors) before applying GD.</a:t>
            </a:r>
          </a:p>
          <a:p>
            <a:pPr marL="0" indent="0">
              <a:buNone/>
            </a:pPr>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A8892EC-B784-46C1-BABD-24BF71DF698E}"/>
              </a:ext>
            </a:extLst>
          </p:cNvPr>
          <p:cNvSpPr>
            <a:spLocks noGrp="1"/>
          </p:cNvSpPr>
          <p:nvPr>
            <p:ph type="sldNum" sz="quarter" idx="12"/>
          </p:nvPr>
        </p:nvSpPr>
        <p:spPr/>
        <p:txBody>
          <a:bodyPr/>
          <a:lstStyle/>
          <a:p>
            <a:pPr>
              <a:defRPr/>
            </a:pPr>
            <a:fld id="{9695C8B4-01A2-485F-8B64-4640E234E3BB}" type="slidenum">
              <a:rPr lang="en-US" altLang="en-US" smtClean="0"/>
              <a:pPr>
                <a:defRPr/>
              </a:pPr>
              <a:t>50</a:t>
            </a:fld>
            <a:endParaRPr lang="en-US" altLang="en-US" dirty="0"/>
          </a:p>
        </p:txBody>
      </p:sp>
      <p:pic>
        <p:nvPicPr>
          <p:cNvPr id="5" name="Picture 4">
            <a:extLst>
              <a:ext uri="{FF2B5EF4-FFF2-40B4-BE49-F238E27FC236}">
                <a16:creationId xmlns:a16="http://schemas.microsoft.com/office/drawing/2014/main" id="{FA791654-AB10-464B-AA6F-DFB145DF18F2}"/>
              </a:ext>
            </a:extLst>
          </p:cNvPr>
          <p:cNvPicPr>
            <a:picLocks noChangeAspect="1"/>
          </p:cNvPicPr>
          <p:nvPr/>
        </p:nvPicPr>
        <p:blipFill rotWithShape="1">
          <a:blip r:embed="rId2"/>
          <a:srcRect l="27500" t="24814" r="33333" b="23333"/>
          <a:stretch/>
        </p:blipFill>
        <p:spPr>
          <a:xfrm>
            <a:off x="2971800" y="4767141"/>
            <a:ext cx="2405973" cy="1791682"/>
          </a:xfrm>
          <a:prstGeom prst="rect">
            <a:avLst/>
          </a:prstGeom>
        </p:spPr>
      </p:pic>
    </p:spTree>
    <p:extLst>
      <p:ext uri="{BB962C8B-B14F-4D97-AF65-F5344CB8AC3E}">
        <p14:creationId xmlns:p14="http://schemas.microsoft.com/office/powerpoint/2010/main" val="3051593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0"/>
            <a:ext cx="8229600" cy="1143000"/>
          </a:xfrm>
        </p:spPr>
        <p:txBody>
          <a:bodyPr/>
          <a:lstStyle/>
          <a:p>
            <a:pPr eaLnBrk="1" hangingPunct="1"/>
            <a:r>
              <a:rPr lang="en-US" altLang="en-US" sz="2800" dirty="0"/>
              <a:t>Homework #5 (1 of 1)</a:t>
            </a:r>
          </a:p>
        </p:txBody>
      </p:sp>
      <p:sp>
        <p:nvSpPr>
          <p:cNvPr id="3" name="Content Placeholder 2"/>
          <p:cNvSpPr>
            <a:spLocks noGrp="1"/>
          </p:cNvSpPr>
          <p:nvPr>
            <p:ph idx="1"/>
          </p:nvPr>
        </p:nvSpPr>
        <p:spPr>
          <a:xfrm>
            <a:off x="381000" y="1066800"/>
            <a:ext cx="8305800" cy="5334000"/>
          </a:xfrm>
        </p:spPr>
        <p:txBody>
          <a:bodyPr rtlCol="0">
            <a:normAutofit fontScale="77500" lnSpcReduction="20000"/>
          </a:bodyPr>
          <a:lstStyle/>
          <a:p>
            <a:pPr marL="0" indent="0" eaLnBrk="1" fontAlgn="auto" hangingPunct="1">
              <a:spcAft>
                <a:spcPts val="0"/>
              </a:spcAft>
              <a:buNone/>
              <a:defRPr/>
            </a:pPr>
            <a:r>
              <a:rPr lang="en-US" sz="2200" dirty="0"/>
              <a:t>Read Chapter 7 of ISLR, Pages 265 – 286 (skip classification)</a:t>
            </a:r>
          </a:p>
          <a:p>
            <a:pPr marL="0" indent="0" eaLnBrk="1" fontAlgn="auto" hangingPunct="1">
              <a:spcAft>
                <a:spcPts val="0"/>
              </a:spcAft>
              <a:buNone/>
              <a:defRPr/>
            </a:pPr>
            <a:r>
              <a:rPr lang="en-US" sz="2200" dirty="0"/>
              <a:t>Work through all of the R-labs in the text, pages 287 - 297</a:t>
            </a:r>
          </a:p>
          <a:p>
            <a:pPr marL="0" indent="0" eaLnBrk="1" fontAlgn="auto" hangingPunct="1">
              <a:spcAft>
                <a:spcPts val="0"/>
              </a:spcAft>
              <a:buNone/>
              <a:defRPr/>
            </a:pPr>
            <a:endParaRPr lang="en-US" sz="2200" dirty="0"/>
          </a:p>
          <a:p>
            <a:pPr marL="0" indent="0" eaLnBrk="1" fontAlgn="auto" hangingPunct="1">
              <a:spcAft>
                <a:spcPts val="0"/>
              </a:spcAft>
              <a:buNone/>
              <a:defRPr/>
            </a:pPr>
            <a:r>
              <a:rPr lang="en-US" sz="2200" dirty="0"/>
              <a:t>Do Chapter 7 Problem 2</a:t>
            </a:r>
          </a:p>
          <a:p>
            <a:pPr marL="0" indent="0" eaLnBrk="1" fontAlgn="auto" hangingPunct="1">
              <a:spcAft>
                <a:spcPts val="0"/>
              </a:spcAft>
              <a:buNone/>
              <a:defRPr/>
            </a:pPr>
            <a:r>
              <a:rPr lang="en-US" sz="2200" dirty="0"/>
              <a:t>Do Chapter 7 Problem 5</a:t>
            </a:r>
          </a:p>
          <a:p>
            <a:pPr marL="0" indent="0" eaLnBrk="1" fontAlgn="auto" hangingPunct="1">
              <a:spcAft>
                <a:spcPts val="0"/>
              </a:spcAft>
              <a:buNone/>
              <a:defRPr/>
            </a:pPr>
            <a:r>
              <a:rPr lang="en-US" sz="2200" dirty="0"/>
              <a:t>Do Chapter 7 Problem 9</a:t>
            </a:r>
          </a:p>
          <a:p>
            <a:pPr marL="0" indent="0" eaLnBrk="1" fontAlgn="auto" hangingPunct="1">
              <a:spcAft>
                <a:spcPts val="0"/>
              </a:spcAft>
              <a:buNone/>
              <a:defRPr/>
            </a:pPr>
            <a:r>
              <a:rPr lang="en-US" sz="2200" dirty="0"/>
              <a:t>Do Chapter 7 Problem 11</a:t>
            </a:r>
          </a:p>
          <a:p>
            <a:pPr marL="0" indent="0" eaLnBrk="1" fontAlgn="auto" hangingPunct="1">
              <a:spcAft>
                <a:spcPts val="0"/>
              </a:spcAft>
              <a:buNone/>
              <a:defRPr/>
            </a:pPr>
            <a:endParaRPr lang="en-US" sz="2200" dirty="0"/>
          </a:p>
          <a:p>
            <a:pPr marL="0" indent="0" eaLnBrk="1" fontAlgn="auto" hangingPunct="1">
              <a:spcAft>
                <a:spcPts val="0"/>
              </a:spcAft>
              <a:buNone/>
              <a:defRPr/>
            </a:pPr>
            <a:endParaRPr lang="en-US" sz="2200" dirty="0"/>
          </a:p>
          <a:p>
            <a:pPr marL="0" indent="0" eaLnBrk="1" fontAlgn="auto" hangingPunct="1">
              <a:spcAft>
                <a:spcPts val="0"/>
              </a:spcAft>
              <a:buNone/>
              <a:defRPr/>
            </a:pPr>
            <a:r>
              <a:rPr lang="en-US" sz="2200" dirty="0"/>
              <a:t>Write a Gradient Descent program in R to find the minimum of the equation. </a:t>
            </a:r>
          </a:p>
          <a:p>
            <a:pPr marL="0" indent="0" eaLnBrk="1" fontAlgn="auto" hangingPunct="1">
              <a:spcAft>
                <a:spcPts val="0"/>
              </a:spcAft>
              <a:buNone/>
              <a:defRPr/>
            </a:pPr>
            <a:r>
              <a:rPr lang="en-US" sz="2200" dirty="0"/>
              <a:t>	</a:t>
            </a:r>
            <a:r>
              <a:rPr lang="en-US" sz="2200" dirty="0" err="1"/>
              <a:t>y</a:t>
            </a:r>
            <a:r>
              <a:rPr lang="en-US" sz="2200" baseline="-25000" dirty="0" err="1"/>
              <a:t>i</a:t>
            </a:r>
            <a:r>
              <a:rPr lang="en-US" sz="2200" dirty="0"/>
              <a:t> = (x</a:t>
            </a:r>
            <a:r>
              <a:rPr lang="en-US" sz="2200" baseline="-25000" dirty="0"/>
              <a:t>i</a:t>
            </a:r>
            <a:r>
              <a:rPr lang="en-US" sz="2200" baseline="30000" dirty="0"/>
              <a:t>2</a:t>
            </a:r>
            <a:r>
              <a:rPr lang="en-US" sz="2200" dirty="0"/>
              <a:t> -9)</a:t>
            </a:r>
            <a:r>
              <a:rPr lang="en-US" sz="2200" baseline="30000" dirty="0"/>
              <a:t>2</a:t>
            </a:r>
          </a:p>
          <a:p>
            <a:pPr marL="0" indent="0" eaLnBrk="1" fontAlgn="auto" hangingPunct="1">
              <a:spcAft>
                <a:spcPts val="0"/>
              </a:spcAft>
              <a:buNone/>
              <a:defRPr/>
            </a:pPr>
            <a:r>
              <a:rPr lang="en-US" sz="2200" dirty="0"/>
              <a:t>(Note – don’t solve this by using the derivative of the equation above. Solve it by creating some samples and solving it numerically)</a:t>
            </a:r>
          </a:p>
          <a:p>
            <a:pPr marL="0" indent="0" eaLnBrk="1" fontAlgn="auto" hangingPunct="1">
              <a:spcAft>
                <a:spcPts val="0"/>
              </a:spcAft>
              <a:buNone/>
              <a:defRPr/>
            </a:pPr>
            <a:endParaRPr lang="en-US" sz="2200" dirty="0"/>
          </a:p>
          <a:p>
            <a:pPr marL="0" indent="0" eaLnBrk="1" fontAlgn="auto" hangingPunct="1">
              <a:spcAft>
                <a:spcPts val="0"/>
              </a:spcAft>
              <a:buNone/>
              <a:defRPr/>
            </a:pPr>
            <a:endParaRPr lang="en-US" sz="2200" dirty="0"/>
          </a:p>
          <a:p>
            <a:pPr marL="0" indent="0" eaLnBrk="1" fontAlgn="auto" hangingPunct="1">
              <a:spcAft>
                <a:spcPts val="0"/>
              </a:spcAft>
              <a:buNone/>
              <a:defRPr/>
            </a:pPr>
            <a:endParaRPr lang="en-US" sz="2200" dirty="0"/>
          </a:p>
          <a:p>
            <a:pPr marL="0" indent="0" eaLnBrk="1" fontAlgn="auto" hangingPunct="1">
              <a:spcAft>
                <a:spcPts val="0"/>
              </a:spcAft>
              <a:buNone/>
              <a:defRPr/>
            </a:pPr>
            <a:r>
              <a:rPr lang="en-US" sz="2200" dirty="0"/>
              <a:t>Apply splines to your project data. No need to hand this in now, save it for your final report.</a:t>
            </a:r>
          </a:p>
          <a:p>
            <a:pPr marL="0" indent="0" eaLnBrk="1" fontAlgn="auto" hangingPunct="1">
              <a:spcAft>
                <a:spcPts val="0"/>
              </a:spcAft>
              <a:buNone/>
              <a:defRPr/>
            </a:pPr>
            <a:endParaRPr lang="en-US" sz="2200" baseline="30000" dirty="0"/>
          </a:p>
          <a:p>
            <a:pPr marL="0" indent="0" eaLnBrk="1" fontAlgn="auto" hangingPunct="1">
              <a:spcAft>
                <a:spcPts val="0"/>
              </a:spcAft>
              <a:buNone/>
              <a:defRPr/>
            </a:pPr>
            <a:endParaRPr lang="en-US" sz="2200" dirty="0"/>
          </a:p>
          <a:p>
            <a:pPr marL="0" indent="0" eaLnBrk="1" fontAlgn="auto" hangingPunct="1">
              <a:spcAft>
                <a:spcPts val="0"/>
              </a:spcAft>
              <a:buNone/>
              <a:defRPr/>
            </a:pPr>
            <a:r>
              <a:rPr lang="en-US" sz="2200" dirty="0"/>
              <a:t>			Due Feb 17</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51</a:t>
            </a:fld>
            <a:endParaRPr lang="en-US" altLang="en-US"/>
          </a:p>
        </p:txBody>
      </p:sp>
    </p:spTree>
    <p:extLst>
      <p:ext uri="{BB962C8B-B14F-4D97-AF65-F5344CB8AC3E}">
        <p14:creationId xmlns:p14="http://schemas.microsoft.com/office/powerpoint/2010/main" val="2671482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382000" cy="1143000"/>
          </a:xfrm>
        </p:spPr>
        <p:txBody>
          <a:bodyPr/>
          <a:lstStyle/>
          <a:p>
            <a:pPr eaLnBrk="1" hangingPunct="1"/>
            <a:r>
              <a:rPr lang="en-US" altLang="en-US" sz="2800" dirty="0"/>
              <a:t>Ridge Regression</a:t>
            </a:r>
          </a:p>
        </p:txBody>
      </p:sp>
      <p:sp>
        <p:nvSpPr>
          <p:cNvPr id="3" name="Content Placeholder 2"/>
          <p:cNvSpPr>
            <a:spLocks noGrp="1"/>
          </p:cNvSpPr>
          <p:nvPr>
            <p:ph idx="1"/>
          </p:nvPr>
        </p:nvSpPr>
        <p:spPr>
          <a:xfrm>
            <a:off x="685800" y="1143000"/>
            <a:ext cx="7772400" cy="5334000"/>
          </a:xfrm>
        </p:spPr>
        <p:txBody>
          <a:bodyPr rtlCol="0">
            <a:noAutofit/>
          </a:bodyPr>
          <a:lstStyle/>
          <a:p>
            <a:pPr marL="0" indent="0" eaLnBrk="1" fontAlgn="auto" hangingPunct="1">
              <a:spcAft>
                <a:spcPts val="0"/>
              </a:spcAft>
              <a:buNone/>
              <a:defRPr/>
            </a:pPr>
            <a:endParaRPr lang="en-US" sz="20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a:p>
            <a:pPr marL="0" indent="0" eaLnBrk="1" fontAlgn="auto" hangingPunct="1">
              <a:spcAft>
                <a:spcPts val="0"/>
              </a:spcAft>
              <a:buNone/>
              <a:defRPr/>
            </a:pPr>
            <a:endParaRPr lang="en-US" dirty="0"/>
          </a:p>
          <a:p>
            <a:pPr marL="0" indent="0" eaLnBrk="1" fontAlgn="auto" hangingPunct="1">
              <a:spcAft>
                <a:spcPts val="0"/>
              </a:spcAft>
              <a:buNone/>
              <a:defRPr/>
            </a:pPr>
            <a:r>
              <a:rPr lang="en-US" sz="2000" dirty="0"/>
              <a:t>Limits the sum of the </a:t>
            </a:r>
            <a:r>
              <a:rPr lang="en-US" sz="2000" dirty="0">
                <a:latin typeface="Symbol" panose="05050102010706020507" pitchFamily="18" charset="2"/>
              </a:rPr>
              <a:t>b</a:t>
            </a:r>
            <a:r>
              <a:rPr lang="en-US" sz="2000" baseline="30000" dirty="0"/>
              <a:t>2</a:t>
            </a:r>
            <a:r>
              <a:rPr lang="en-US" sz="2000" dirty="0"/>
              <a:t> to a constant (not including </a:t>
            </a:r>
            <a:r>
              <a:rPr lang="en-US" sz="2000" dirty="0">
                <a:latin typeface="Symbol" panose="05050102010706020507" pitchFamily="18" charset="2"/>
              </a:rPr>
              <a:t>b</a:t>
            </a:r>
            <a:r>
              <a:rPr lang="en-US" sz="2000" baseline="-25000" dirty="0">
                <a:latin typeface="Symbol" panose="05050102010706020507" pitchFamily="18" charset="2"/>
              </a:rPr>
              <a:t>0</a:t>
            </a:r>
            <a:r>
              <a:rPr lang="en-US" sz="2000" dirty="0">
                <a:latin typeface="Symbol" panose="05050102010706020507" pitchFamily="18" charset="2"/>
              </a:rPr>
              <a:t>)</a:t>
            </a:r>
            <a:r>
              <a:rPr lang="en-US" sz="2000" dirty="0"/>
              <a:t>.  This has the effect of “reducing variability” of the fit.  </a:t>
            </a:r>
          </a:p>
          <a:p>
            <a:pPr eaLnBrk="1" fontAlgn="auto" hangingPunct="1">
              <a:spcAft>
                <a:spcPts val="0"/>
              </a:spcAft>
              <a:defRPr/>
            </a:pPr>
            <a:r>
              <a:rPr lang="en-US" sz="2000" dirty="0"/>
              <a:t>Maintains all the same features</a:t>
            </a:r>
          </a:p>
          <a:p>
            <a:pPr eaLnBrk="1" fontAlgn="auto" hangingPunct="1">
              <a:spcAft>
                <a:spcPts val="0"/>
              </a:spcAft>
              <a:defRPr/>
            </a:pPr>
            <a:r>
              <a:rPr lang="en-US" sz="2000" dirty="0"/>
              <a:t>Maintains their relative importance</a:t>
            </a:r>
          </a:p>
          <a:p>
            <a:pPr eaLnBrk="1" fontAlgn="auto" hangingPunct="1">
              <a:spcAft>
                <a:spcPts val="0"/>
              </a:spcAft>
              <a:defRPr/>
            </a:pPr>
            <a:r>
              <a:rPr lang="en-US" sz="2000" dirty="0"/>
              <a:t>Reduces their influence</a:t>
            </a:r>
          </a:p>
          <a:p>
            <a:pPr eaLnBrk="1" fontAlgn="auto" hangingPunct="1">
              <a:spcAft>
                <a:spcPts val="0"/>
              </a:spcAft>
              <a:defRPr/>
            </a:pPr>
            <a:endParaRPr lang="en-US" sz="2000" dirty="0"/>
          </a:p>
          <a:p>
            <a:pPr marL="0" indent="0" eaLnBrk="1" fontAlgn="auto" hangingPunct="1">
              <a:spcAft>
                <a:spcPts val="0"/>
              </a:spcAft>
              <a:buNone/>
              <a:defRPr/>
            </a:pPr>
            <a:r>
              <a:rPr lang="en-US" sz="2000" dirty="0"/>
              <a:t>Results: Like a low-pass filter in Electrical Engineering.  “Smooths out” the fit to reduce overfitting (controlled by </a:t>
            </a:r>
            <a:r>
              <a:rPr lang="en-US" sz="2000" dirty="0">
                <a:latin typeface="Symbol" panose="05050102010706020507" pitchFamily="18" charset="2"/>
              </a:rPr>
              <a:t>l)</a:t>
            </a:r>
          </a:p>
          <a:p>
            <a:pPr marL="0" indent="0" eaLnBrk="1" fontAlgn="auto" hangingPunct="1">
              <a:spcAft>
                <a:spcPts val="0"/>
              </a:spcAft>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6</a:t>
            </a:fld>
            <a:endParaRPr lang="en-US"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3912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931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Ridge Regression</a:t>
            </a:r>
          </a:p>
        </p:txBody>
      </p:sp>
      <p:sp>
        <p:nvSpPr>
          <p:cNvPr id="3" name="Content Placeholder 2"/>
          <p:cNvSpPr>
            <a:spLocks noGrp="1"/>
          </p:cNvSpPr>
          <p:nvPr>
            <p:ph idx="1"/>
          </p:nvPr>
        </p:nvSpPr>
        <p:spPr>
          <a:xfrm>
            <a:off x="685800" y="1143000"/>
            <a:ext cx="7772400" cy="5334000"/>
          </a:xfrm>
        </p:spPr>
        <p:txBody>
          <a:bodyPr rtlCol="0">
            <a:noAutofit/>
          </a:bodyPr>
          <a:lstStyle/>
          <a:p>
            <a:pPr marL="0" indent="0" eaLnBrk="1" fontAlgn="auto" hangingPunct="1">
              <a:spcBef>
                <a:spcPts val="0"/>
              </a:spcBef>
              <a:spcAft>
                <a:spcPts val="0"/>
              </a:spcAft>
              <a:buNone/>
              <a:defRPr/>
            </a:pPr>
            <a:r>
              <a:rPr lang="en-US" sz="2000" dirty="0"/>
              <a:t>When </a:t>
            </a:r>
            <a:r>
              <a:rPr lang="en-US" dirty="0">
                <a:latin typeface="Symbol" panose="05050102010706020507" pitchFamily="18" charset="2"/>
              </a:rPr>
              <a:t>l </a:t>
            </a:r>
            <a:r>
              <a:rPr lang="en-US" sz="2000" dirty="0"/>
              <a:t>= 0, there is no penalty for flexibility and the model reverts to the original solution.</a:t>
            </a:r>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r>
              <a:rPr lang="en-US" dirty="0"/>
              <a:t>As </a:t>
            </a:r>
            <a:r>
              <a:rPr lang="en-US" dirty="0">
                <a:latin typeface="Symbol" panose="05050102010706020507" pitchFamily="18" charset="2"/>
              </a:rPr>
              <a:t>l</a:t>
            </a:r>
            <a:r>
              <a:rPr lang="en-US" dirty="0"/>
              <a:t> gets larger, the coefficients get smaller.</a:t>
            </a:r>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r>
              <a:rPr lang="en-US" dirty="0"/>
              <a:t>When </a:t>
            </a:r>
            <a:r>
              <a:rPr lang="en-US" dirty="0">
                <a:latin typeface="Symbol" panose="05050102010706020507" pitchFamily="18" charset="2"/>
              </a:rPr>
              <a:t>l</a:t>
            </a:r>
            <a:r>
              <a:rPr lang="en-US" dirty="0"/>
              <a:t> = infinity, the coefficients go to zero and you get the null model.</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Font typeface="Arial" charset="0"/>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7</a:t>
            </a:fld>
            <a:endParaRPr lang="en-US"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193732"/>
            <a:ext cx="6705600" cy="340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1214180" y="5676760"/>
              <a:ext cx="360" cy="360"/>
            </p14:xfrm>
          </p:contentPart>
        </mc:Choice>
        <mc:Fallback xmlns="">
          <p:pic>
            <p:nvPicPr>
              <p:cNvPr id="8" name="Ink 7"/>
              <p:cNvPicPr/>
              <p:nvPr/>
            </p:nvPicPr>
            <p:blipFill>
              <a:blip r:embed="rId6"/>
              <a:stretch>
                <a:fillRect/>
              </a:stretch>
            </p:blipFill>
            <p:spPr>
              <a:xfrm>
                <a:off x="11208060" y="56706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p14:cNvContentPartPr/>
              <p14:nvPr/>
            </p14:nvContentPartPr>
            <p14:xfrm>
              <a:off x="3041685" y="5014650"/>
              <a:ext cx="117000" cy="3330"/>
            </p14:xfrm>
          </p:contentPart>
        </mc:Choice>
        <mc:Fallback xmlns="">
          <p:pic>
            <p:nvPicPr>
              <p:cNvPr id="27" name="Ink 26"/>
              <p:cNvPicPr/>
              <p:nvPr/>
            </p:nvPicPr>
            <p:blipFill>
              <a:blip r:embed="rId10"/>
              <a:stretch>
                <a:fillRect/>
              </a:stretch>
            </p:blipFill>
            <p:spPr>
              <a:xfrm>
                <a:off x="3040245" y="5010580"/>
                <a:ext cx="120600" cy="8880"/>
              </a:xfrm>
              <a:prstGeom prst="rect">
                <a:avLst/>
              </a:prstGeom>
            </p:spPr>
          </p:pic>
        </mc:Fallback>
      </mc:AlternateContent>
    </p:spTree>
    <p:extLst>
      <p:ext uri="{BB962C8B-B14F-4D97-AF65-F5344CB8AC3E}">
        <p14:creationId xmlns:p14="http://schemas.microsoft.com/office/powerpoint/2010/main" val="1371147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LASSO</a:t>
            </a:r>
          </a:p>
        </p:txBody>
      </p:sp>
      <p:sp>
        <p:nvSpPr>
          <p:cNvPr id="3" name="Content Placeholder 2"/>
          <p:cNvSpPr>
            <a:spLocks noGrp="1"/>
          </p:cNvSpPr>
          <p:nvPr>
            <p:ph idx="1"/>
          </p:nvPr>
        </p:nvSpPr>
        <p:spPr>
          <a:xfrm>
            <a:off x="685800" y="1143000"/>
            <a:ext cx="7772400" cy="2971800"/>
          </a:xfrm>
        </p:spPr>
        <p:txBody>
          <a:bodyPr rtlCol="0">
            <a:noAutofit/>
          </a:bodyPr>
          <a:lstStyle/>
          <a:p>
            <a:pPr marL="0" indent="0" eaLnBrk="1" fontAlgn="auto" hangingPunct="1">
              <a:spcAft>
                <a:spcPts val="0"/>
              </a:spcAft>
              <a:buNone/>
              <a:defRPr/>
            </a:pPr>
            <a:r>
              <a:rPr lang="en-US" sz="2000" dirty="0"/>
              <a:t>Limits the sum of the abs(</a:t>
            </a:r>
            <a:r>
              <a:rPr lang="en-US" sz="2000" dirty="0">
                <a:latin typeface="Symbol" panose="05050102010706020507" pitchFamily="18" charset="2"/>
              </a:rPr>
              <a:t>b)</a:t>
            </a:r>
            <a:r>
              <a:rPr lang="en-US" sz="2000" dirty="0"/>
              <a:t> to a constant (not including </a:t>
            </a:r>
            <a:r>
              <a:rPr lang="en-US" sz="2000" dirty="0">
                <a:latin typeface="Symbol" panose="05050102010706020507" pitchFamily="18" charset="2"/>
              </a:rPr>
              <a:t>b</a:t>
            </a:r>
            <a:r>
              <a:rPr lang="en-US" sz="2000" baseline="-25000" dirty="0">
                <a:latin typeface="Symbol" panose="05050102010706020507" pitchFamily="18" charset="2"/>
              </a:rPr>
              <a:t>0</a:t>
            </a:r>
            <a:r>
              <a:rPr lang="en-US" sz="2000" dirty="0">
                <a:latin typeface="Symbol" panose="05050102010706020507" pitchFamily="18" charset="2"/>
              </a:rPr>
              <a:t>)</a:t>
            </a:r>
            <a:r>
              <a:rPr lang="en-US" sz="2000" dirty="0"/>
              <a:t>.  This has the effect of “reducing variability” of the fit by eliminating some features.  </a:t>
            </a:r>
          </a:p>
          <a:p>
            <a:pPr eaLnBrk="1" fontAlgn="auto" hangingPunct="1">
              <a:spcAft>
                <a:spcPts val="0"/>
              </a:spcAft>
              <a:defRPr/>
            </a:pPr>
            <a:r>
              <a:rPr lang="en-US" sz="2000" dirty="0"/>
              <a:t>Can reduce the number of features</a:t>
            </a:r>
          </a:p>
          <a:p>
            <a:pPr eaLnBrk="1" fontAlgn="auto" hangingPunct="1">
              <a:spcAft>
                <a:spcPts val="0"/>
              </a:spcAft>
              <a:defRPr/>
            </a:pPr>
            <a:r>
              <a:rPr lang="en-US" sz="2000" dirty="0"/>
              <a:t>Can change the relative importance of features</a:t>
            </a:r>
          </a:p>
          <a:p>
            <a:pPr eaLnBrk="1" fontAlgn="auto" hangingPunct="1">
              <a:spcAft>
                <a:spcPts val="0"/>
              </a:spcAft>
              <a:defRPr/>
            </a:pPr>
            <a:r>
              <a:rPr lang="en-US" sz="2000" dirty="0"/>
              <a:t>Can change influence of features</a:t>
            </a:r>
          </a:p>
          <a:p>
            <a:pPr eaLnBrk="1" fontAlgn="auto" hangingPunct="1">
              <a:spcAft>
                <a:spcPts val="0"/>
              </a:spcAft>
              <a:defRPr/>
            </a:pPr>
            <a:endParaRPr lang="en-US" sz="2000" dirty="0"/>
          </a:p>
          <a:p>
            <a:pPr marL="0" indent="0" eaLnBrk="1" fontAlgn="auto" hangingPunct="1">
              <a:spcAft>
                <a:spcPts val="0"/>
              </a:spcAft>
              <a:buNone/>
              <a:defRPr/>
            </a:pPr>
            <a:r>
              <a:rPr lang="en-US" sz="2000" dirty="0"/>
              <a:t>Results: Best way to smooth out the fit and reduce </a:t>
            </a:r>
            <a:r>
              <a:rPr lang="en-US" sz="2000" dirty="0" err="1"/>
              <a:t>overfitting</a:t>
            </a:r>
            <a:r>
              <a:rPr lang="en-US" sz="2000" dirty="0"/>
              <a:t>… but of course can increase bias if taken too far (controlled by </a:t>
            </a:r>
            <a:r>
              <a:rPr lang="en-US" sz="2000" dirty="0">
                <a:latin typeface="Symbol" panose="05050102010706020507" pitchFamily="18" charset="2"/>
              </a:rPr>
              <a:t>l)</a:t>
            </a:r>
          </a:p>
          <a:p>
            <a:pPr marL="0" indent="0" eaLnBrk="1" fontAlgn="auto" hangingPunct="1">
              <a:spcAft>
                <a:spcPts val="0"/>
              </a:spcAft>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8</a:t>
            </a:fld>
            <a:endParaRPr lang="en-US"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800600"/>
            <a:ext cx="647700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5" name="Ink 34"/>
              <p14:cNvContentPartPr/>
              <p14:nvPr/>
            </p14:nvContentPartPr>
            <p14:xfrm>
              <a:off x="2705265" y="5392380"/>
              <a:ext cx="204840" cy="23400"/>
            </p14:xfrm>
          </p:contentPart>
        </mc:Choice>
        <mc:Fallback xmlns="">
          <p:pic>
            <p:nvPicPr>
              <p:cNvPr id="35" name="Ink 34"/>
              <p:cNvPicPr/>
              <p:nvPr/>
            </p:nvPicPr>
            <p:blipFill>
              <a:blip r:embed="rId8"/>
              <a:stretch>
                <a:fillRect/>
              </a:stretch>
            </p:blipFill>
            <p:spPr>
              <a:xfrm>
                <a:off x="2702385" y="5387700"/>
                <a:ext cx="211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p14:cNvContentPartPr/>
              <p14:nvPr/>
            </p14:nvContentPartPr>
            <p14:xfrm>
              <a:off x="2390625" y="4361340"/>
              <a:ext cx="31680" cy="96480"/>
            </p14:xfrm>
          </p:contentPart>
        </mc:Choice>
        <mc:Fallback xmlns="">
          <p:pic>
            <p:nvPicPr>
              <p:cNvPr id="51" name="Ink 50"/>
              <p:cNvPicPr/>
              <p:nvPr/>
            </p:nvPicPr>
            <p:blipFill>
              <a:blip r:embed="rId18"/>
              <a:stretch>
                <a:fillRect/>
              </a:stretch>
            </p:blipFill>
            <p:spPr>
              <a:xfrm>
                <a:off x="2388825" y="4359180"/>
                <a:ext cx="35280" cy="100440"/>
              </a:xfrm>
              <a:prstGeom prst="rect">
                <a:avLst/>
              </a:prstGeom>
            </p:spPr>
          </p:pic>
        </mc:Fallback>
      </mc:AlternateContent>
    </p:spTree>
    <p:extLst>
      <p:ext uri="{BB962C8B-B14F-4D97-AF65-F5344CB8AC3E}">
        <p14:creationId xmlns:p14="http://schemas.microsoft.com/office/powerpoint/2010/main" val="223977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Ridge Regression</a:t>
            </a:r>
          </a:p>
        </p:txBody>
      </p:sp>
      <p:sp>
        <p:nvSpPr>
          <p:cNvPr id="3" name="Content Placeholder 2"/>
          <p:cNvSpPr>
            <a:spLocks noGrp="1"/>
          </p:cNvSpPr>
          <p:nvPr>
            <p:ph idx="1"/>
          </p:nvPr>
        </p:nvSpPr>
        <p:spPr>
          <a:xfrm>
            <a:off x="685800" y="1143000"/>
            <a:ext cx="7772400" cy="5334000"/>
          </a:xfrm>
        </p:spPr>
        <p:txBody>
          <a:bodyPr rtlCol="0">
            <a:noAutofit/>
          </a:bodyPr>
          <a:lstStyle/>
          <a:p>
            <a:pPr marL="0" indent="0" eaLnBrk="1" fontAlgn="auto" hangingPunct="1">
              <a:spcBef>
                <a:spcPts val="0"/>
              </a:spcBef>
              <a:spcAft>
                <a:spcPts val="0"/>
              </a:spcAft>
              <a:buNone/>
              <a:defRPr/>
            </a:pPr>
            <a:r>
              <a:rPr lang="en-US" sz="2000" dirty="0"/>
              <a:t>When </a:t>
            </a:r>
            <a:r>
              <a:rPr lang="en-US" dirty="0">
                <a:latin typeface="Symbol" panose="05050102010706020507" pitchFamily="18" charset="2"/>
              </a:rPr>
              <a:t>l </a:t>
            </a:r>
            <a:r>
              <a:rPr lang="en-US" sz="2000" dirty="0"/>
              <a:t>= 0, there is no penalty for flexibility and the model reverts to the original solution.</a:t>
            </a:r>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r>
              <a:rPr lang="en-US" dirty="0"/>
              <a:t>As </a:t>
            </a:r>
            <a:r>
              <a:rPr lang="en-US" dirty="0">
                <a:latin typeface="Symbol" panose="05050102010706020507" pitchFamily="18" charset="2"/>
              </a:rPr>
              <a:t>l</a:t>
            </a:r>
            <a:r>
              <a:rPr lang="en-US" dirty="0"/>
              <a:t> gets larger, some coefficients go to zero.</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None/>
              <a:defRPr/>
            </a:pPr>
            <a:r>
              <a:rPr lang="en-US" dirty="0"/>
              <a:t>When </a:t>
            </a:r>
            <a:r>
              <a:rPr lang="en-US" dirty="0">
                <a:latin typeface="Symbol" panose="05050102010706020507" pitchFamily="18" charset="2"/>
              </a:rPr>
              <a:t>l</a:t>
            </a:r>
            <a:r>
              <a:rPr lang="en-US" dirty="0"/>
              <a:t> = infinity, all the coefficients go to zero and you get the null model.</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Font typeface="Arial" charset="0"/>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9</a:t>
            </a:fld>
            <a:endParaRPr lang="en-US" altLang="en-US"/>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1214180" y="5676760"/>
              <a:ext cx="360" cy="360"/>
            </p14:xfrm>
          </p:contentPart>
        </mc:Choice>
        <mc:Fallback xmlns="">
          <p:pic>
            <p:nvPicPr>
              <p:cNvPr id="8" name="Ink 7"/>
              <p:cNvPicPr/>
              <p:nvPr/>
            </p:nvPicPr>
            <p:blipFill>
              <a:blip r:embed="rId6"/>
              <a:stretch>
                <a:fillRect/>
              </a:stretch>
            </p:blipFill>
            <p:spPr>
              <a:xfrm>
                <a:off x="11208060" y="56706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p14:cNvContentPartPr/>
              <p14:nvPr/>
            </p14:nvContentPartPr>
            <p14:xfrm>
              <a:off x="3041685" y="5014650"/>
              <a:ext cx="117000" cy="3330"/>
            </p14:xfrm>
          </p:contentPart>
        </mc:Choice>
        <mc:Fallback xmlns="">
          <p:pic>
            <p:nvPicPr>
              <p:cNvPr id="27" name="Ink 26"/>
              <p:cNvPicPr/>
              <p:nvPr/>
            </p:nvPicPr>
            <p:blipFill>
              <a:blip r:embed="rId10"/>
              <a:stretch>
                <a:fillRect/>
              </a:stretch>
            </p:blipFill>
            <p:spPr>
              <a:xfrm>
                <a:off x="3040245" y="5010580"/>
                <a:ext cx="120600" cy="8880"/>
              </a:xfrm>
              <a:prstGeom prst="rect">
                <a:avLst/>
              </a:prstGeom>
            </p:spPr>
          </p:pic>
        </mc:Fallback>
      </mc:AlternateContent>
      <p:pic>
        <p:nvPicPr>
          <p:cNvPr id="4" name="Picture 3">
            <a:extLst>
              <a:ext uri="{FF2B5EF4-FFF2-40B4-BE49-F238E27FC236}">
                <a16:creationId xmlns:a16="http://schemas.microsoft.com/office/drawing/2014/main" id="{A6748AE4-B8B8-4E60-BF35-B76278B7A9FD}"/>
              </a:ext>
            </a:extLst>
          </p:cNvPr>
          <p:cNvPicPr>
            <a:picLocks noChangeAspect="1"/>
          </p:cNvPicPr>
          <p:nvPr/>
        </p:nvPicPr>
        <p:blipFill>
          <a:blip r:embed="rId11"/>
          <a:stretch>
            <a:fillRect/>
          </a:stretch>
        </p:blipFill>
        <p:spPr>
          <a:xfrm>
            <a:off x="1447800" y="3306762"/>
            <a:ext cx="6494686" cy="3292475"/>
          </a:xfrm>
          <a:prstGeom prst="rect">
            <a:avLst/>
          </a:prstGeom>
        </p:spPr>
      </p:pic>
    </p:spTree>
    <p:extLst>
      <p:ext uri="{BB962C8B-B14F-4D97-AF65-F5344CB8AC3E}">
        <p14:creationId xmlns:p14="http://schemas.microsoft.com/office/powerpoint/2010/main" val="1102664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31974</TotalTime>
  <Words>3711</Words>
  <Application>Microsoft Office PowerPoint</Application>
  <PresentationFormat>On-screen Show (4:3)</PresentationFormat>
  <Paragraphs>620</Paragraphs>
  <Slides>51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Cambria Math</vt:lpstr>
      <vt:lpstr>Symbol</vt:lpstr>
      <vt:lpstr>Office Theme</vt:lpstr>
      <vt:lpstr>Math 642: Introduction to Machine Learning </vt:lpstr>
      <vt:lpstr>Class Schedule</vt:lpstr>
      <vt:lpstr>Machine Learning Taxonomy</vt:lpstr>
      <vt:lpstr>Review from Last Week</vt:lpstr>
      <vt:lpstr>Fixes for the Curse of Dimensionality</vt:lpstr>
      <vt:lpstr>Ridge Regression</vt:lpstr>
      <vt:lpstr>Ridge Regression</vt:lpstr>
      <vt:lpstr>LASSO</vt:lpstr>
      <vt:lpstr>Ridge Regression</vt:lpstr>
      <vt:lpstr>Principal Component Analysis</vt:lpstr>
      <vt:lpstr>Principle Components Regression</vt:lpstr>
      <vt:lpstr>Principal Components</vt:lpstr>
      <vt:lpstr>PVE </vt:lpstr>
      <vt:lpstr>PowerPoint Presentation</vt:lpstr>
      <vt:lpstr>Non-Linearity in Modeling</vt:lpstr>
      <vt:lpstr>Linear Step Models</vt:lpstr>
      <vt:lpstr>Piecewise Polynomial Models</vt:lpstr>
      <vt:lpstr>Piecewise Polynomial Models</vt:lpstr>
      <vt:lpstr>Knots</vt:lpstr>
      <vt:lpstr>Examples of Discontinuities</vt:lpstr>
      <vt:lpstr>Degrees of Freedom</vt:lpstr>
      <vt:lpstr>Basis Functions</vt:lpstr>
      <vt:lpstr>Basis Vectors</vt:lpstr>
      <vt:lpstr>Degrees of Freedom for Cubic Spline </vt:lpstr>
      <vt:lpstr>Splines</vt:lpstr>
      <vt:lpstr>Cubic Spline </vt:lpstr>
      <vt:lpstr>Natural Cubic Splines</vt:lpstr>
      <vt:lpstr>Selecting Knots</vt:lpstr>
      <vt:lpstr>Smoothing Splines</vt:lpstr>
      <vt:lpstr>Smoothing Splines</vt:lpstr>
      <vt:lpstr>Smoothing Splines</vt:lpstr>
      <vt:lpstr>Smoothing Splines</vt:lpstr>
      <vt:lpstr>Smoothing Splines</vt:lpstr>
      <vt:lpstr>Effective Degrees of Freedom</vt:lpstr>
      <vt:lpstr>Choosing l for Smoothing Splines</vt:lpstr>
      <vt:lpstr>Which Model?</vt:lpstr>
      <vt:lpstr>PowerPoint Presentation</vt:lpstr>
      <vt:lpstr>Generalized Additive Models</vt:lpstr>
      <vt:lpstr>Additivity</vt:lpstr>
      <vt:lpstr>Additivity</vt:lpstr>
      <vt:lpstr>Basis Vectors</vt:lpstr>
      <vt:lpstr>Basis Functions</vt:lpstr>
      <vt:lpstr>Gradient Descent</vt:lpstr>
      <vt:lpstr>Finding the Right Modeling Parameters</vt:lpstr>
      <vt:lpstr>Finding the Right Modeling Parameters</vt:lpstr>
      <vt:lpstr>Gradient Descent</vt:lpstr>
      <vt:lpstr>Gradient Descent in One Dimension</vt:lpstr>
      <vt:lpstr>Gradient Descent in One Dimension</vt:lpstr>
      <vt:lpstr>Learning Rate</vt:lpstr>
      <vt:lpstr>Implementation of Gradient Descent</vt:lpstr>
      <vt:lpstr>Homework #5 (1 of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subject>Data Mining</dc:subject>
  <dc:creator>George Wilson</dc:creator>
  <cp:lastModifiedBy>Chris Armao</cp:lastModifiedBy>
  <cp:revision>603</cp:revision>
  <dcterms:created xsi:type="dcterms:W3CDTF">2006-08-16T00:00:00Z</dcterms:created>
  <dcterms:modified xsi:type="dcterms:W3CDTF">2020-02-12T16:12:13Z</dcterms:modified>
</cp:coreProperties>
</file>